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76"/>
  </p:notesMasterIdLst>
  <p:sldIdLst>
    <p:sldId id="271" r:id="rId2"/>
    <p:sldId id="278" r:id="rId3"/>
    <p:sldId id="259" r:id="rId4"/>
    <p:sldId id="310" r:id="rId5"/>
    <p:sldId id="311" r:id="rId6"/>
    <p:sldId id="323" r:id="rId7"/>
    <p:sldId id="322" r:id="rId8"/>
    <p:sldId id="331" r:id="rId9"/>
    <p:sldId id="262" r:id="rId10"/>
    <p:sldId id="294" r:id="rId11"/>
    <p:sldId id="296" r:id="rId12"/>
    <p:sldId id="265" r:id="rId13"/>
    <p:sldId id="295" r:id="rId14"/>
    <p:sldId id="261" r:id="rId15"/>
    <p:sldId id="263" r:id="rId16"/>
    <p:sldId id="264" r:id="rId17"/>
    <p:sldId id="314" r:id="rId18"/>
    <p:sldId id="266" r:id="rId19"/>
    <p:sldId id="313" r:id="rId20"/>
    <p:sldId id="358" r:id="rId21"/>
    <p:sldId id="359" r:id="rId22"/>
    <p:sldId id="329" r:id="rId23"/>
    <p:sldId id="330" r:id="rId24"/>
    <p:sldId id="293" r:id="rId25"/>
    <p:sldId id="355" r:id="rId26"/>
    <p:sldId id="327" r:id="rId27"/>
    <p:sldId id="328" r:id="rId28"/>
    <p:sldId id="315" r:id="rId29"/>
    <p:sldId id="332" r:id="rId30"/>
    <p:sldId id="333" r:id="rId31"/>
    <p:sldId id="301" r:id="rId32"/>
    <p:sldId id="302" r:id="rId33"/>
    <p:sldId id="303" r:id="rId34"/>
    <p:sldId id="356" r:id="rId35"/>
    <p:sldId id="354" r:id="rId36"/>
    <p:sldId id="357" r:id="rId37"/>
    <p:sldId id="363" r:id="rId38"/>
    <p:sldId id="350" r:id="rId39"/>
    <p:sldId id="352" r:id="rId40"/>
    <p:sldId id="353" r:id="rId41"/>
    <p:sldId id="334" r:id="rId42"/>
    <p:sldId id="273" r:id="rId43"/>
    <p:sldId id="364" r:id="rId44"/>
    <p:sldId id="335" r:id="rId45"/>
    <p:sldId id="325" r:id="rId46"/>
    <p:sldId id="336" r:id="rId47"/>
    <p:sldId id="361" r:id="rId48"/>
    <p:sldId id="337" r:id="rId49"/>
    <p:sldId id="338" r:id="rId50"/>
    <p:sldId id="317" r:id="rId51"/>
    <p:sldId id="318" r:id="rId52"/>
    <p:sldId id="340" r:id="rId53"/>
    <p:sldId id="341" r:id="rId54"/>
    <p:sldId id="346" r:id="rId55"/>
    <p:sldId id="339" r:id="rId56"/>
    <p:sldId id="319" r:id="rId57"/>
    <p:sldId id="345" r:id="rId58"/>
    <p:sldId id="320" r:id="rId59"/>
    <p:sldId id="321" r:id="rId60"/>
    <p:sldId id="343" r:id="rId61"/>
    <p:sldId id="342" r:id="rId62"/>
    <p:sldId id="344" r:id="rId63"/>
    <p:sldId id="267" r:id="rId64"/>
    <p:sldId id="365" r:id="rId65"/>
    <p:sldId id="347" r:id="rId66"/>
    <p:sldId id="268" r:id="rId67"/>
    <p:sldId id="285" r:id="rId68"/>
    <p:sldId id="289" r:id="rId69"/>
    <p:sldId id="290" r:id="rId70"/>
    <p:sldId id="276" r:id="rId71"/>
    <p:sldId id="270" r:id="rId72"/>
    <p:sldId id="362" r:id="rId73"/>
    <p:sldId id="360" r:id="rId74"/>
    <p:sldId id="269" r:id="rId75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41" autoAdjust="0"/>
    <p:restoredTop sz="94903" autoAdjust="0"/>
  </p:normalViewPr>
  <p:slideViewPr>
    <p:cSldViewPr>
      <p:cViewPr varScale="1">
        <p:scale>
          <a:sx n="98" d="100"/>
          <a:sy n="98" d="100"/>
        </p:scale>
        <p:origin x="-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Лист2!$D$5</c:f>
              <c:strCache>
                <c:ptCount val="1"/>
                <c:pt idx="0">
                  <c:v>12 жылдық</c:v>
                </c:pt>
              </c:strCache>
            </c:strRef>
          </c:tx>
          <c:dLbls>
            <c:showVal val="1"/>
          </c:dLbls>
          <c:cat>
            <c:strRef>
              <c:f>Лист2!$C$6:$C$8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Лист2!$D$6:$D$8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Лист2!$E$5</c:f>
              <c:strCache>
                <c:ptCount val="1"/>
                <c:pt idx="0">
                  <c:v>МАБ дайындық</c:v>
                </c:pt>
              </c:strCache>
            </c:strRef>
          </c:tx>
          <c:dLbls>
            <c:showVal val="1"/>
          </c:dLbls>
          <c:cat>
            <c:strRef>
              <c:f>Лист2!$C$6:$C$8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Лист2!$E$6:$E$8</c:f>
              <c:numCache>
                <c:formatCode>General</c:formatCode>
                <c:ptCount val="3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Лист2!$F$5</c:f>
              <c:strCache>
                <c:ptCount val="1"/>
                <c:pt idx="0">
                  <c:v>Жаңа ақпараттық технологияны қолдану</c:v>
                </c:pt>
              </c:strCache>
            </c:strRef>
          </c:tx>
          <c:dLbls>
            <c:showVal val="1"/>
          </c:dLbls>
          <c:cat>
            <c:strRef>
              <c:f>Лист2!$C$6:$C$8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Лист2!$F$6:$F$8</c:f>
              <c:numCache>
                <c:formatCode>General</c:formatCode>
                <c:ptCount val="3"/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Лист2!$G$5</c:f>
              <c:strCache>
                <c:ptCount val="1"/>
                <c:pt idx="0">
                  <c:v>Өзін- өзі тану</c:v>
                </c:pt>
              </c:strCache>
            </c:strRef>
          </c:tx>
          <c:dLbls>
            <c:showVal val="1"/>
          </c:dLbls>
          <c:cat>
            <c:strRef>
              <c:f>Лист2!$C$6:$C$8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Лист2!$G$6:$G$8</c:f>
              <c:numCache>
                <c:formatCode>General</c:formatCode>
                <c:ptCount val="3"/>
                <c:pt idx="1">
                  <c:v>8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Лист2!$H$5</c:f>
              <c:strCache>
                <c:ptCount val="1"/>
                <c:pt idx="0">
                  <c:v>Онлаин режиміндегі сабақтар</c:v>
                </c:pt>
              </c:strCache>
            </c:strRef>
          </c:tx>
          <c:dLbls>
            <c:showVal val="1"/>
          </c:dLbls>
          <c:cat>
            <c:strRef>
              <c:f>Лист2!$C$6:$C$8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Лист2!$H$6:$H$8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Лист2!$I$5</c:f>
              <c:strCache>
                <c:ptCount val="1"/>
              </c:strCache>
            </c:strRef>
          </c:tx>
          <c:cat>
            <c:strRef>
              <c:f>Лист2!$C$6:$C$8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Лист2!$I$6:$I$8</c:f>
              <c:numCache>
                <c:formatCode>General</c:formatCode>
                <c:ptCount val="3"/>
              </c:numCache>
            </c:numRef>
          </c:val>
        </c:ser>
        <c:ser>
          <c:idx val="6"/>
          <c:order val="6"/>
          <c:tx>
            <c:strRef>
              <c:f>Лист2!$J$5</c:f>
              <c:strCache>
                <c:ptCount val="1"/>
              </c:strCache>
            </c:strRef>
          </c:tx>
          <c:cat>
            <c:strRef>
              <c:f>Лист2!$C$6:$C$8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Лист2!$J$6:$J$8</c:f>
              <c:numCache>
                <c:formatCode>General</c:formatCode>
                <c:ptCount val="3"/>
              </c:numCache>
            </c:numRef>
          </c:val>
        </c:ser>
        <c:axId val="52561408"/>
        <c:axId val="52562944"/>
      </c:barChart>
      <c:catAx>
        <c:axId val="52561408"/>
        <c:scaling>
          <c:orientation val="minMax"/>
        </c:scaling>
        <c:axPos val="b"/>
        <c:tickLblPos val="nextTo"/>
        <c:crossAx val="52562944"/>
        <c:crosses val="autoZero"/>
        <c:auto val="1"/>
        <c:lblAlgn val="ctr"/>
        <c:lblOffset val="100"/>
      </c:catAx>
      <c:valAx>
        <c:axId val="52562944"/>
        <c:scaling>
          <c:orientation val="minMax"/>
        </c:scaling>
        <c:axPos val="l"/>
        <c:majorGridlines/>
        <c:numFmt formatCode="General" sourceLinked="1"/>
        <c:tickLblPos val="nextTo"/>
        <c:crossAx val="52561408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Лист1!$C$16</c:f>
              <c:strCache>
                <c:ptCount val="1"/>
                <c:pt idx="0">
                  <c:v>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Лист1!$D$15:$F$15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Лист1!$D$16:$F$16</c:f>
              <c:numCache>
                <c:formatCode>General</c:formatCode>
                <c:ptCount val="3"/>
                <c:pt idx="1">
                  <c:v>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Лист1!$C$17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Лист1!$D$15:$F$15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Лист1!$D$17:$F$17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Лист1!$B$10</c:f>
              <c:strCache>
                <c:ptCount val="1"/>
                <c:pt idx="0">
                  <c:v>оқушы саны</c:v>
                </c:pt>
              </c:strCache>
            </c:strRef>
          </c:tx>
          <c:dLbls>
            <c:showVal val="1"/>
          </c:dLbls>
          <c:cat>
            <c:strRef>
              <c:f>Лист1!$C$9:$E$9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Лист1!$C$10:$E$10</c:f>
              <c:numCache>
                <c:formatCode>General</c:formatCode>
                <c:ptCount val="3"/>
                <c:pt idx="0">
                  <c:v>151</c:v>
                </c:pt>
                <c:pt idx="1">
                  <c:v>149</c:v>
                </c:pt>
                <c:pt idx="2">
                  <c:v>136</c:v>
                </c:pt>
              </c:numCache>
            </c:numRef>
          </c:val>
        </c:ser>
        <c:ser>
          <c:idx val="1"/>
          <c:order val="1"/>
          <c:tx>
            <c:strRef>
              <c:f>Лист1!$B$11</c:f>
              <c:strCache>
                <c:ptCount val="1"/>
                <c:pt idx="0">
                  <c:v>сапа</c:v>
                </c:pt>
              </c:strCache>
            </c:strRef>
          </c:tx>
          <c:dLbls>
            <c:showVal val="1"/>
          </c:dLbls>
          <c:cat>
            <c:strRef>
              <c:f>Лист1!$C$9:$E$9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Лист1!$C$11:$E$11</c:f>
              <c:numCache>
                <c:formatCode>General</c:formatCode>
                <c:ptCount val="3"/>
                <c:pt idx="0">
                  <c:v>69.5</c:v>
                </c:pt>
                <c:pt idx="1">
                  <c:v>61.7</c:v>
                </c:pt>
                <c:pt idx="2">
                  <c:v>63.2</c:v>
                </c:pt>
              </c:numCache>
            </c:numRef>
          </c:val>
        </c:ser>
        <c:ser>
          <c:idx val="2"/>
          <c:order val="2"/>
          <c:tx>
            <c:strRef>
              <c:f>Лист1!$B$12</c:f>
              <c:strCache>
                <c:ptCount val="1"/>
                <c:pt idx="0">
                  <c:v>үлгерім</c:v>
                </c:pt>
              </c:strCache>
            </c:strRef>
          </c:tx>
          <c:dLbls>
            <c:showVal val="1"/>
          </c:dLbls>
          <c:cat>
            <c:strRef>
              <c:f>Лист1!$C$9:$E$9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Лист1!$C$12:$E$12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axId val="52617600"/>
        <c:axId val="52619136"/>
      </c:barChart>
      <c:catAx>
        <c:axId val="52617600"/>
        <c:scaling>
          <c:orientation val="minMax"/>
        </c:scaling>
        <c:axPos val="b"/>
        <c:tickLblPos val="nextTo"/>
        <c:crossAx val="52619136"/>
        <c:crosses val="autoZero"/>
        <c:auto val="1"/>
        <c:lblAlgn val="ctr"/>
        <c:lblOffset val="100"/>
      </c:catAx>
      <c:valAx>
        <c:axId val="52619136"/>
        <c:scaling>
          <c:orientation val="minMax"/>
        </c:scaling>
        <c:axPos val="l"/>
        <c:majorGridlines/>
        <c:numFmt formatCode="General" sourceLinked="1"/>
        <c:tickLblPos val="nextTo"/>
        <c:crossAx val="526176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4D04-A9A9-4B89-ABD5-772E0212C281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F2843-A476-4E7A-929A-0706E9A01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843-A476-4E7A-929A-0706E9A019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F2843-A476-4E7A-929A-0706E9A019A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FFDD3F-D2E6-48E2-BDB8-2CE583356BD2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4501B5-221C-4E18-B843-FD7CEBD62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8D5F-9461-475D-8F88-25EB8DBBC336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39C1-5575-4575-A6DD-B15CFF013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7546-1439-4DE4-BED5-7F7CFAAD4413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215B-088D-450F-9EAB-C0E1F7EEB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0CC3E5-2AF8-403B-B145-3EF5F240C5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0B7372-C225-47B3-AA93-E528516BC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2F02-C31D-4B05-AFD8-C1CD7B95FB80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F530-7C3E-4504-A130-AF086D272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1867-30B6-4064-9313-0B85643F9C7B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2F83F4-B206-4BB5-B218-480F30C03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8F3514-511E-465F-A14A-D9024744D313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9A77A6-D94D-4E47-8E12-031A3D0E4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80B565-6818-413A-A247-029B94339203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383C39-6411-4E4B-8E02-B6183D740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41F3-BE0B-46EC-88FA-DDB9495E0012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3F03-16E2-478A-BEEF-25EA0DE83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F773-B4F9-47EC-A575-427829AE6F5E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61F364-CBFC-48F1-99FF-90CC6D4FF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78CA-6712-44CE-9432-3FB0A164AE6D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6093-889D-490B-A9E1-77CCD0C4A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50CCED-61CB-42A1-B70C-A2F01BC14399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6B97916-B209-4EDA-8D80-0C1DEC66F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DDDF2B-118F-42B6-9C38-24DA989EF5DD}" type="datetimeFigureOut">
              <a:rPr lang="ru-RU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3319E1-5AAB-4956-9275-87ADA8B2C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7" r:id="rId2"/>
    <p:sldLayoutId id="2147484002" r:id="rId3"/>
    <p:sldLayoutId id="2147484003" r:id="rId4"/>
    <p:sldLayoutId id="2147484004" r:id="rId5"/>
    <p:sldLayoutId id="2147483998" r:id="rId6"/>
    <p:sldLayoutId id="2147484005" r:id="rId7"/>
    <p:sldLayoutId id="2147483999" r:id="rId8"/>
    <p:sldLayoutId id="2147484006" r:id="rId9"/>
    <p:sldLayoutId id="2147484000" r:id="rId10"/>
    <p:sldLayoutId id="2147484007" r:id="rId11"/>
    <p:sldLayoutId id="2147484008" r:id="rId12"/>
    <p:sldLayoutId id="21474840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6BB1C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585C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1"/>
          <p:cNvSpPr>
            <a:spLocks noGrp="1"/>
          </p:cNvSpPr>
          <p:nvPr>
            <p:ph type="body" idx="1"/>
          </p:nvPr>
        </p:nvSpPr>
        <p:spPr>
          <a:xfrm>
            <a:off x="1643063" y="500063"/>
            <a:ext cx="7123112" cy="714375"/>
          </a:xfrm>
        </p:spPr>
        <p:txBody>
          <a:bodyPr/>
          <a:lstStyle/>
          <a:p>
            <a:pPr algn="ctr" eaLnBrk="1" hangingPunct="1"/>
            <a:r>
              <a:rPr lang="kk-KZ" sz="3600" b="1" smtClean="0">
                <a:solidFill>
                  <a:srgbClr val="C00000"/>
                </a:solidFill>
              </a:rPr>
              <a:t>   Лисаков қаласы әкімдігінің </a:t>
            </a:r>
          </a:p>
          <a:p>
            <a:pPr algn="ctr" eaLnBrk="1" hangingPunct="1"/>
            <a:r>
              <a:rPr lang="kk-KZ" sz="3600" b="1" smtClean="0">
                <a:solidFill>
                  <a:srgbClr val="C00000"/>
                </a:solidFill>
              </a:rPr>
              <a:t>“№3 орта мектебі” ММ</a:t>
            </a:r>
            <a:endParaRPr lang="ru-RU" sz="3600" b="1" smtClean="0">
              <a:solidFill>
                <a:srgbClr val="C00000"/>
              </a:solidFill>
            </a:endParaRPr>
          </a:p>
          <a:p>
            <a:pPr algn="ctr" eaLnBrk="1" hangingPunct="1"/>
            <a:endParaRPr lang="ru-RU" sz="3600" b="1" smtClean="0">
              <a:solidFill>
                <a:srgbClr val="C00000"/>
              </a:solidFill>
            </a:endParaRPr>
          </a:p>
        </p:txBody>
      </p:sp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 rot="20514419">
            <a:off x="472893" y="1786152"/>
            <a:ext cx="8541490" cy="1500187"/>
          </a:xfrm>
        </p:spPr>
        <p:txBody>
          <a:bodyPr/>
          <a:lstStyle/>
          <a:p>
            <a:pPr eaLnBrk="1" hangingPunct="1"/>
            <a:r>
              <a:rPr lang="kk-KZ" sz="5400" b="1" dirty="0" smtClean="0">
                <a:solidFill>
                  <a:srgbClr val="002060"/>
                </a:solidFill>
              </a:rPr>
              <a:t/>
            </a:r>
            <a:br>
              <a:rPr lang="kk-KZ" sz="5400" b="1" dirty="0" smtClean="0">
                <a:solidFill>
                  <a:srgbClr val="002060"/>
                </a:solidFill>
              </a:rPr>
            </a:br>
            <a:r>
              <a:rPr lang="kk-KZ" sz="5400" b="1" dirty="0" smtClean="0">
                <a:solidFill>
                  <a:srgbClr val="002060"/>
                </a:solidFill>
              </a:rPr>
              <a:t>             </a:t>
            </a:r>
            <a:br>
              <a:rPr lang="kk-KZ" sz="5400" b="1" dirty="0" smtClean="0">
                <a:solidFill>
                  <a:srgbClr val="002060"/>
                </a:solidFill>
              </a:rPr>
            </a:br>
            <a:r>
              <a:rPr lang="kk-KZ" sz="4000" b="1" dirty="0" smtClean="0">
                <a:solidFill>
                  <a:srgbClr val="002060"/>
                </a:solidFill>
              </a:rPr>
              <a:t>Бастауыш сынып әдістемелік бірлестігі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4286250"/>
            <a:ext cx="3525837" cy="2344738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221" name="Рисунок 4" descr="D:\users\sandesh\doc\Downloads\log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1928812" cy="1357312"/>
          </a:xfrm>
          <a:prstGeom prst="rect">
            <a:avLst/>
          </a:prstGeom>
          <a:noFill/>
          <a:ln w="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64904"/>
            <a:ext cx="194421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</a:rPr>
              <a:t>Мұғалім </a:t>
            </a:r>
          </a:p>
          <a:p>
            <a:pPr algn="ctr"/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</a:rPr>
              <a:t>міндеті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628800"/>
            <a:ext cx="129614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білуге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764704"/>
            <a:ext cx="129614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accent5">
                    <a:lumMod val="75000"/>
                  </a:schemeClr>
                </a:solidFill>
              </a:rPr>
              <a:t>Сай болуға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492896"/>
            <a:ext cx="129614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меңгеруге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3356992"/>
            <a:ext cx="129614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танысу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4293096"/>
            <a:ext cx="129614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қолдану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157192"/>
            <a:ext cx="129614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ақпараттан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076056" y="692696"/>
            <a:ext cx="3744416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Педагогикалық  этика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76056" y="1484784"/>
            <a:ext cx="3744416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Мемлекеттік стандарт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04048" y="2492896"/>
            <a:ext cx="3816424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Әдіст. сабақ талдау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04048" y="3284984"/>
            <a:ext cx="3816424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Педаг.озық тәжірибе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4048" y="4293096"/>
            <a:ext cx="3816424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Тиімді жолда ажырату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04048" y="5085184"/>
            <a:ext cx="3816424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</a:rPr>
              <a:t>пед. ақпараттық жаңалық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1907704" y="1628800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1835696" y="4149080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303748" y="202484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411760" y="2564904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411760" y="350100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2303748" y="368102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право с вырезом 26"/>
          <p:cNvSpPr/>
          <p:nvPr/>
        </p:nvSpPr>
        <p:spPr>
          <a:xfrm>
            <a:off x="4499992" y="908720"/>
            <a:ext cx="360040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>
            <a:off x="4572000" y="1700808"/>
            <a:ext cx="360040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4499992" y="2636912"/>
            <a:ext cx="360040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>
            <a:off x="4499992" y="3429000"/>
            <a:ext cx="360040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с вырезом 30"/>
          <p:cNvSpPr/>
          <p:nvPr/>
        </p:nvSpPr>
        <p:spPr>
          <a:xfrm>
            <a:off x="4499992" y="4437112"/>
            <a:ext cx="360040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4499992" y="5229200"/>
            <a:ext cx="360040" cy="144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11560" y="404664"/>
            <a:ext cx="7776864" cy="129614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</a:rPr>
              <a:t>Әдістемелік жұмыстың құрылымы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60848"/>
            <a:ext cx="6840760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Педагогикалық кеңес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924944"/>
            <a:ext cx="6840760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/>
              <a:t>Әдістемелік кеңес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789040"/>
            <a:ext cx="6840760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Мұғалімдердің әдістемелік бірлестігі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6093296"/>
            <a:ext cx="6840760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C00000"/>
                </a:solidFill>
              </a:rPr>
              <a:t>Педагогикалық шеберлік мектебі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755576" y="4365104"/>
            <a:ext cx="1656184" cy="1368152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</a:rPr>
              <a:t>Әдістемелік отырыс,семинар, тренинг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2699792" y="4365104"/>
            <a:ext cx="1512168" cy="1368152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</a:rPr>
              <a:t>Ғылыми практикалық конфере нция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4572000" y="4365104"/>
            <a:ext cx="1512168" cy="1368152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</a:rPr>
              <a:t>Жас мамандар мектебі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6516216" y="4365104"/>
            <a:ext cx="1512168" cy="1368152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</a:rPr>
              <a:t>Шығармашылық топ, білім жетілдіру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23528" y="2132856"/>
            <a:ext cx="504056" cy="4464496"/>
          </a:xfrm>
          <a:prstGeom prst="leftBrace">
            <a:avLst>
              <a:gd name="adj1" fmla="val 65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0" y="980728"/>
            <a:ext cx="539552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8532440" y="908720"/>
            <a:ext cx="504056" cy="1008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chemeClr val="accent2">
                    <a:lumMod val="75000"/>
                  </a:schemeClr>
                </a:solidFill>
              </a:rPr>
              <a:t>ӘБ жұмысының жүйесі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Лента лицом вниз 2"/>
          <p:cNvSpPr/>
          <p:nvPr/>
        </p:nvSpPr>
        <p:spPr>
          <a:xfrm>
            <a:off x="2286000" y="3429000"/>
            <a:ext cx="4572000" cy="642938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dirty="0">
                <a:solidFill>
                  <a:srgbClr val="002060"/>
                </a:solidFill>
              </a:rPr>
              <a:t>Жұмыс бағыты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 rot="1172526">
            <a:off x="5976938" y="1885950"/>
            <a:ext cx="2500312" cy="1143000"/>
          </a:xfrm>
          <a:prstGeom prst="cloudCallout">
            <a:avLst>
              <a:gd name="adj1" fmla="val -24653"/>
              <a:gd name="adj2" fmla="val 10472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1"/>
                </a:solidFill>
              </a:rPr>
              <a:t>Әдістемелік құрал жинақтау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20439729">
            <a:off x="404813" y="2095500"/>
            <a:ext cx="2500312" cy="1143000"/>
          </a:xfrm>
          <a:prstGeom prst="cloudCallout">
            <a:avLst>
              <a:gd name="adj1" fmla="val 45017"/>
              <a:gd name="adj2" fmla="val 853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1"/>
                </a:solidFill>
              </a:rPr>
              <a:t>Ашық оқу-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1"/>
                </a:solidFill>
              </a:rPr>
              <a:t>-тәрбие  сабақ тары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9318381">
            <a:off x="6338888" y="4398963"/>
            <a:ext cx="2500312" cy="1143000"/>
          </a:xfrm>
          <a:prstGeom prst="cloudCallout">
            <a:avLst>
              <a:gd name="adj1" fmla="val 41132"/>
              <a:gd name="adj2" fmla="val 1030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1"/>
                </a:solidFill>
              </a:rPr>
              <a:t>Түрлі жобалау ж/е зерттеу ұйымдастыру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12963476">
            <a:off x="454025" y="4413250"/>
            <a:ext cx="2500313" cy="1143000"/>
          </a:xfrm>
          <a:prstGeom prst="cloudCallout">
            <a:avLst>
              <a:gd name="adj1" fmla="val -26092"/>
              <a:gd name="adj2" fmla="val 12928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1"/>
                </a:solidFill>
              </a:rPr>
              <a:t>Қоғамдық іс-шараларға қатысу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357563" y="2000250"/>
            <a:ext cx="2474912" cy="1143000"/>
          </a:xfrm>
          <a:prstGeom prst="cloudCallout">
            <a:avLst>
              <a:gd name="adj1" fmla="val 1385"/>
              <a:gd name="adj2" fmla="val 8262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1"/>
                </a:solidFill>
              </a:rPr>
              <a:t>Кәсіби білімдерін көтеру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0800000">
            <a:off x="3429000" y="4429125"/>
            <a:ext cx="2471738" cy="1220788"/>
          </a:xfrm>
          <a:prstGeom prst="cloudCallout">
            <a:avLst>
              <a:gd name="adj1" fmla="val 939"/>
              <a:gd name="adj2" fmla="val 7764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chemeClr val="tx1"/>
                </a:solidFill>
              </a:rPr>
              <a:t>Озат тәжірибе тарату, өзара байланыс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+mn-lt"/>
              </a:rPr>
              <a:t>Әдістемелік жұмыстың мазмұны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052736"/>
          <a:ext cx="7776863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104455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Басқарудың атқаратын қызметі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Әдістемелік жетекшінің атқаратын іс-әрекеті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b="1" dirty="0" smtClean="0"/>
                        <a:t>Ақпараттандыру-талдау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Озық педагогикалық тәжірибе, актуалдық, психологиялық, дидактикалық проблемалар, дерек банкін, зерттеу жұмыстарын, мектептегі ғылыми әдістемелік жұмыс</a:t>
                      </a:r>
                      <a:r>
                        <a:rPr lang="kk-KZ" sz="1600" baseline="0" dirty="0" smtClean="0"/>
                        <a:t> бағыттары бойынша мәлімет банкін құрып, жинақтау және сақтау;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b="1" dirty="0" smtClean="0"/>
                        <a:t>Ынталандыру-мақсаттылық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Ұжым және жеке мұғалімдердің дамуын ұйымдастыру, іс-тәжірибелерін педагогикалық және әдістемелік кеңеспен ұштастыру;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b="1" dirty="0" smtClean="0"/>
                        <a:t>Жобалау-жоспарлау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Әдістемелік кеңеспен бірге ұжымның және жеке мұғалімнің ғылыми әдістемелік</a:t>
                      </a:r>
                      <a:r>
                        <a:rPr lang="kk-KZ" sz="1600" baseline="0" dirty="0" smtClean="0"/>
                        <a:t> дамуын болжау, әдіст.жұмыстың жоспарлы жүруін, ұйымдастырылуын бақылау;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600" b="1" dirty="0" smtClean="0"/>
                        <a:t>Ұйымдастырушылық-атқарушылық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Оқу жоспарының, бағдарламаның, ғылыми зерттеу жұмыстарының,</a:t>
                      </a:r>
                      <a:r>
                        <a:rPr lang="kk-KZ" sz="1600" baseline="0" dirty="0" smtClean="0"/>
                        <a:t> баспалар мен ақпарат құралдарын, әдістемелік жинақтарын т.б. үйымдастыру;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flipV="1">
            <a:off x="2362200" y="5867400"/>
            <a:ext cx="6477000" cy="619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" name="32-конечная звезда 3"/>
          <p:cNvSpPr/>
          <p:nvPr/>
        </p:nvSpPr>
        <p:spPr>
          <a:xfrm>
            <a:off x="251520" y="476672"/>
            <a:ext cx="8786813" cy="4929187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7030A0"/>
                </a:solidFill>
              </a:rPr>
              <a:t>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rgbClr val="FF0000"/>
                </a:solidFill>
              </a:rPr>
              <a:t>“Бастауыш сынып оқушыларының оқу ж/е тәрбиелену үрдісінде жеке тұлға ретінде даму заңдылықтарына тікелей ықпал  жасап,олардың шығармашылық қабілеттерін дамытып,өзіндік әрекетін қалыптастыру”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 rot="10800000" flipV="1">
            <a:off x="1714500" y="1233488"/>
            <a:ext cx="57864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b="1">
                <a:solidFill>
                  <a:schemeClr val="bg1"/>
                </a:solidFill>
                <a:latin typeface="Times New Roman" pitchFamily="18" charset="0"/>
              </a:rPr>
              <a:t>            2008-2011 оқу жылындағы ӘБ тақырыбы:</a:t>
            </a:r>
            <a:endParaRPr lang="ru-RU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85750" y="1071563"/>
            <a:ext cx="2643188" cy="5286375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000375" y="1071563"/>
            <a:ext cx="2928938" cy="5286375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012160" y="1124744"/>
            <a:ext cx="2857500" cy="5214937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>
                <a:solidFill>
                  <a:schemeClr val="tx1"/>
                </a:solidFill>
              </a:rPr>
              <a:t>“Оқытудың жаңа инновациялық технологияларын енгізу арқылы жеке тұлғаның  құзыреттілігін қалыптастыруға мүмкіндік тудыру және оны  жүзеге асыру”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357313" y="142875"/>
            <a:ext cx="664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 i="1">
                <a:solidFill>
                  <a:srgbClr val="FF0000"/>
                </a:solidFill>
                <a:latin typeface="Times New Roman" pitchFamily="18" charset="0"/>
              </a:rPr>
              <a:t>Жұмыс  тақырыптары</a:t>
            </a:r>
            <a:endParaRPr lang="ru-RU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785813" y="1428750"/>
            <a:ext cx="1643062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solidFill>
                  <a:srgbClr val="C00000"/>
                </a:solidFill>
                <a:latin typeface="Times New Roman" pitchFamily="18" charset="0"/>
              </a:rPr>
              <a:t>2008-2009 о.ж</a:t>
            </a:r>
            <a:r>
              <a:rPr lang="kk-KZ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endParaRPr lang="kk-KZ" dirty="0">
              <a:latin typeface="Times New Roman" pitchFamily="18" charset="0"/>
            </a:endParaRPr>
          </a:p>
          <a:p>
            <a:r>
              <a:rPr lang="kk-KZ" b="1" i="1" dirty="0">
                <a:latin typeface="Times New Roman" pitchFamily="18" charset="0"/>
              </a:rPr>
              <a:t>“Өзі мен өзгеге сыни тұрғыдан қарай отырып, өзіндік ой-пікірі мен көзқарасын қалыптас-</a:t>
            </a:r>
          </a:p>
          <a:p>
            <a:r>
              <a:rPr lang="kk-KZ" b="1" i="1" dirty="0">
                <a:latin typeface="Times New Roman" pitchFamily="18" charset="0"/>
              </a:rPr>
              <a:t>тыру”</a:t>
            </a: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endParaRPr lang="kk-KZ" dirty="0">
              <a:latin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</a:rPr>
              <a:t>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3714750" y="1500188"/>
            <a:ext cx="171450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1600" b="1">
                <a:solidFill>
                  <a:srgbClr val="C00000"/>
                </a:solidFill>
                <a:latin typeface="Times New Roman" pitchFamily="18" charset="0"/>
              </a:rPr>
              <a:t>2009-2010 о.ж.</a:t>
            </a:r>
          </a:p>
          <a:p>
            <a:endParaRPr lang="kk-KZ" sz="1600" b="1">
              <a:latin typeface="Times New Roman" pitchFamily="18" charset="0"/>
            </a:endParaRPr>
          </a:p>
          <a:p>
            <a:r>
              <a:rPr lang="kk-KZ" sz="1600" b="1" i="1">
                <a:latin typeface="Times New Roman" pitchFamily="18" charset="0"/>
              </a:rPr>
              <a:t>“Білім беруді ізгілендіруді көздейтін оқытудың жаңа технологияла-</a:t>
            </a:r>
          </a:p>
          <a:p>
            <a:r>
              <a:rPr lang="kk-KZ" sz="1600" b="1" i="1">
                <a:latin typeface="Times New Roman" pitchFamily="18" charset="0"/>
              </a:rPr>
              <a:t>рын енгізіп, өзін-өзі дамытатын, өздігінен білім алатын ж/е өз білімін бағалай алатын , үнемі өзін жетілдіруге бағытталған жеке тұлға қалыптастыру”</a:t>
            </a:r>
            <a:endParaRPr lang="ru-RU" sz="1600" b="1" i="1">
              <a:latin typeface="Times New Roman" pitchFamily="18" charset="0"/>
            </a:endParaRP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6715125" y="1500188"/>
            <a:ext cx="15716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>
                <a:latin typeface="Times New Roman" pitchFamily="18" charset="0"/>
              </a:rPr>
              <a:t>  </a:t>
            </a:r>
            <a:r>
              <a:rPr lang="kk-KZ" sz="1600" b="1">
                <a:solidFill>
                  <a:srgbClr val="C00000"/>
                </a:solidFill>
                <a:latin typeface="Times New Roman" pitchFamily="18" charset="0"/>
              </a:rPr>
              <a:t>2010-2011 о.ж.</a:t>
            </a:r>
          </a:p>
          <a:p>
            <a:endParaRPr lang="kk-KZ" sz="1600" b="1">
              <a:latin typeface="Times New Roman" pitchFamily="18" charset="0"/>
            </a:endParaRPr>
          </a:p>
          <a:p>
            <a:r>
              <a:rPr lang="kk-KZ" sz="1600" b="1">
                <a:latin typeface="Times New Roman" pitchFamily="18" charset="0"/>
              </a:rPr>
              <a:t> </a:t>
            </a:r>
            <a:endParaRPr lang="ru-RU" sz="16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z="3200" b="1" smtClean="0"/>
              <a:t>2008-2011 жылға алынған тақырыптың</a:t>
            </a:r>
            <a:endParaRPr lang="ru-RU" sz="3200" b="1" smtClean="0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2"/>
          </p:nvPr>
        </p:nvSpPr>
        <p:spPr>
          <a:xfrm>
            <a:off x="609600" y="2143125"/>
            <a:ext cx="3886200" cy="3876675"/>
          </a:xfrm>
        </p:spPr>
        <p:txBody>
          <a:bodyPr/>
          <a:lstStyle/>
          <a:p>
            <a:pPr eaLnBrk="1" hangingPunct="1"/>
            <a:r>
              <a:rPr lang="kk-KZ" sz="1600" b="1" dirty="0" smtClean="0"/>
              <a:t>Оқушыны өзін-өзі тану ж/е бағалай білу дәрежесіне жеткізу;</a:t>
            </a:r>
          </a:p>
          <a:p>
            <a:pPr eaLnBrk="1" hangingPunct="1"/>
            <a:r>
              <a:rPr lang="kk-KZ" sz="1600" b="1" dirty="0" smtClean="0"/>
              <a:t>Түрлі шығармашылық жұмыстарға бағыт-бағдар беру;</a:t>
            </a:r>
          </a:p>
          <a:p>
            <a:pPr eaLnBrk="1" hangingPunct="1"/>
            <a:r>
              <a:rPr lang="kk-KZ" sz="1600" b="1" dirty="0" smtClean="0"/>
              <a:t>Жеке тұлға ретінде тану, санасу;</a:t>
            </a:r>
          </a:p>
          <a:p>
            <a:pPr eaLnBrk="1" hangingPunct="1"/>
            <a:r>
              <a:rPr lang="kk-KZ" sz="1600" b="1" dirty="0" smtClean="0"/>
              <a:t>Әлеуметтік-психологиялық хал- ақуалын зерттеу, шара жасау;</a:t>
            </a:r>
          </a:p>
          <a:p>
            <a:pPr eaLnBrk="1" hangingPunct="1"/>
            <a:r>
              <a:rPr lang="kk-KZ" sz="1600" b="1" dirty="0" smtClean="0"/>
              <a:t>Бойына “Мен ”деген сенімділік қалыптастыру;  </a:t>
            </a:r>
          </a:p>
          <a:p>
            <a:pPr eaLnBrk="1" hangingPunct="1"/>
            <a:r>
              <a:rPr lang="kk-KZ" sz="1600" b="1" dirty="0" smtClean="0"/>
              <a:t>Жаңа әдіс-тәсіл жасап, оқу-тәрбие деңгейін көтеру;</a:t>
            </a:r>
            <a:endParaRPr lang="ru-RU" sz="1600" b="1" dirty="0" smtClean="0"/>
          </a:p>
        </p:txBody>
      </p:sp>
      <p:sp>
        <p:nvSpPr>
          <p:cNvPr id="17412" name="Содержимое 3"/>
          <p:cNvSpPr>
            <a:spLocks noGrp="1"/>
          </p:cNvSpPr>
          <p:nvPr>
            <p:ph sz="quarter" idx="4"/>
          </p:nvPr>
        </p:nvSpPr>
        <p:spPr>
          <a:xfrm>
            <a:off x="4800600" y="2143125"/>
            <a:ext cx="3886200" cy="3876675"/>
          </a:xfrm>
        </p:spPr>
        <p:txBody>
          <a:bodyPr/>
          <a:lstStyle/>
          <a:p>
            <a:pPr eaLnBrk="1" hangingPunct="1"/>
            <a:r>
              <a:rPr lang="kk-KZ" sz="1600" b="1" dirty="0" smtClean="0"/>
              <a:t>Жеке тұлғаға бағытталған оқу мен іс-шараларды үзбей қолдану;</a:t>
            </a:r>
          </a:p>
          <a:p>
            <a:pPr eaLnBrk="1" hangingPunct="1"/>
            <a:r>
              <a:rPr lang="kk-KZ" sz="1600" b="1" dirty="0" smtClean="0"/>
              <a:t>Дарынды оқушыларға бағыт-бағдар жасап, жеке жұмыс істеу;</a:t>
            </a:r>
          </a:p>
          <a:p>
            <a:pPr eaLnBrk="1" hangingPunct="1"/>
            <a:r>
              <a:rPr lang="kk-KZ" sz="1600" b="1" dirty="0" smtClean="0"/>
              <a:t>Салауатты өмір сүруге, мәдени –рухани баюына ықпал етіп отыру;</a:t>
            </a:r>
          </a:p>
          <a:p>
            <a:pPr eaLnBrk="1" hangingPunct="1"/>
            <a:r>
              <a:rPr lang="kk-KZ" sz="1600" b="1" dirty="0" smtClean="0"/>
              <a:t>Белсенді оқушылар арқылы нашар оқушыларды алға тарту;</a:t>
            </a:r>
          </a:p>
          <a:p>
            <a:pPr eaLnBrk="1" hangingPunct="1"/>
            <a:r>
              <a:rPr lang="kk-KZ" sz="1600" b="1" dirty="0" smtClean="0"/>
              <a:t>Ата-анамен тығыз байланыс жасау;</a:t>
            </a:r>
          </a:p>
          <a:p>
            <a:pPr eaLnBrk="1" hangingPunct="1"/>
            <a:r>
              <a:rPr lang="kk-KZ" sz="1600" b="1" dirty="0" smtClean="0"/>
              <a:t>Ұжымдық қарым-қатынасты сан түрлі әдіспен ұйымдастыра алу; </a:t>
            </a:r>
            <a:endParaRPr lang="ru-RU" sz="1600" b="1" dirty="0" smtClean="0"/>
          </a:p>
        </p:txBody>
      </p:sp>
      <p:sp>
        <p:nvSpPr>
          <p:cNvPr id="17413" name="Текст 4"/>
          <p:cNvSpPr>
            <a:spLocks noGrp="1"/>
          </p:cNvSpPr>
          <p:nvPr>
            <p:ph type="body" sz="quarter" idx="1"/>
          </p:nvPr>
        </p:nvSpPr>
        <p:spPr>
          <a:xfrm>
            <a:off x="714375" y="1428750"/>
            <a:ext cx="3886200" cy="571500"/>
          </a:xfrm>
        </p:spPr>
        <p:txBody>
          <a:bodyPr/>
          <a:lstStyle/>
          <a:p>
            <a:pPr eaLnBrk="1" hangingPunct="1"/>
            <a:r>
              <a:rPr lang="kk-KZ" sz="2800" smtClean="0"/>
              <a:t>МАҚСАТЫ :</a:t>
            </a:r>
            <a:endParaRPr lang="ru-RU" sz="280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428750"/>
            <a:ext cx="3886200" cy="571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2800" dirty="0" smtClean="0"/>
              <a:t>МІНДЕТТЕРІ :</a:t>
            </a:r>
            <a:endParaRPr 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z="4000" smtClean="0">
                <a:latin typeface="Times New Roman" pitchFamily="18" charset="0"/>
                <a:cs typeface="Times New Roman" pitchFamily="18" charset="0"/>
              </a:rPr>
              <a:t>Мектептің әдістемелік тақырыбы: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kk-KZ" dirty="0" smtClean="0">
              <a:solidFill>
                <a:srgbClr val="FFFFFF"/>
              </a:solidFill>
            </a:endParaRPr>
          </a:p>
          <a:p>
            <a:pPr eaLnBrk="1" hangingPunct="1"/>
            <a:endParaRPr lang="kk-KZ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kk-KZ" dirty="0" smtClean="0">
                <a:solidFill>
                  <a:srgbClr val="FFFFFF"/>
                </a:solidFill>
              </a:rPr>
              <a:t>2011-2012 оқу жылы</a:t>
            </a:r>
          </a:p>
          <a:p>
            <a:pPr eaLnBrk="1" hangingPunct="1"/>
            <a:endParaRPr lang="kk-KZ" sz="2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r>
              <a:rPr lang="kk-KZ" sz="2000" b="1" dirty="0" smtClean="0">
                <a:solidFill>
                  <a:schemeClr val="tx1"/>
                </a:solidFill>
                <a:cs typeface="Times New Roman" pitchFamily="18" charset="0"/>
              </a:rPr>
              <a:t>Бастауыш сыныптар бірлестігі әдістемелік тақырыбы</a:t>
            </a:r>
            <a:endParaRPr lang="ru-RU" sz="20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62200" y="1571625"/>
            <a:ext cx="6400800" cy="4600575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k-KZ" b="1" i="1" dirty="0" smtClean="0">
                <a:cs typeface="Times New Roman" pitchFamily="18" charset="0"/>
              </a:rPr>
              <a:t>    “Жеке тұлғалық-бағытталған оқыту мектептің дамуының және жеке тұлғаның өзіндік дамуының негізі”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kk-KZ" b="1" i="1" dirty="0" smtClean="0">
              <a:cs typeface="Times New Roman" pitchFamily="18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kk-KZ" dirty="0" smtClean="0"/>
              <a:t>«</a:t>
            </a:r>
            <a:r>
              <a:rPr lang="kk-KZ" b="1" i="1" dirty="0" smtClean="0"/>
              <a:t>Оқытудың жаңа инновациялық технологияларын енгізу арқылы жеке тұлғаның  құзыреттілігін қалыптастыруға мүмкіндік тудыру және оны  жүзеге асыру»</a:t>
            </a:r>
            <a:endParaRPr lang="ru-RU" b="1" i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mtClean="0"/>
              <a:t>Бастауыш ӘБ  жоспарлары: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buFont typeface="Wingdings"/>
              <a:buNone/>
              <a:defRPr/>
            </a:pPr>
            <a:r>
              <a:rPr lang="kk-K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Әдістемелік бірлестіктің басты жұмыс бағыты: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ӘБ жоспарын құру, ӘБ отырыстары;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Іс-құжаттарды реттеу 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Кесте бойынша  интерактивтік кабинетте жұмыс жүргізу, сабақта көрсету;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Өзара сабаққа кіру,дәптер тексеру, тәжірибе алмасу;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Аттестациялану талаптарын орындау;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Олимпиада, конференция, фестиваль,  интеллектуалдық  сайыстарға қатысу;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“Атамекен” бағыты бойынша тәрбие жұмысын жүргізу;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Пәндер апталығы мен ашық есік күндерін ұйымдастыру;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kk-KZ" sz="2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kk-KZ" sz="20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mtClean="0"/>
              <a:t>Бастауыш ӘБ  жоспарлары: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buFont typeface="Wingdings"/>
              <a:buNone/>
              <a:defRPr/>
            </a:pPr>
            <a:r>
              <a:rPr lang="kk-K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Әдістемелік бірлестіктің басты жұмыс бағыты: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Өзара пікір алмасу семинары, конференция өткізу;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Жаңа әдіс-тәсілдерді меңгеруге арналған практикалық жұмыстар;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Жаңа ақпараттармен танысып отыру;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Озық тәжірибелерді тарату;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Жас мамандарға көмек және қолдау көрсету;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Кәсіби білімдерін көтеру;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Шығармашыл топта жұмыс жасау;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Ғылыми-практикалық конференцияларға қатысу;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kk-KZ" sz="2000" dirty="0" smtClean="0"/>
              <a:t>Өзіндік әдістемелік құралдарын басып шығару;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857250" y="3328988"/>
            <a:ext cx="1785938" cy="1785937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>
                <a:solidFill>
                  <a:srgbClr val="FFFF00"/>
                </a:solidFill>
              </a:rPr>
              <a:t>Әдістемелік </a:t>
            </a:r>
          </a:p>
          <a:p>
            <a:pPr algn="ctr"/>
            <a:r>
              <a:rPr lang="kk-KZ">
                <a:solidFill>
                  <a:srgbClr val="FFFF00"/>
                </a:solidFill>
              </a:rPr>
              <a:t>отырыстар </a:t>
            </a:r>
          </a:p>
          <a:p>
            <a:pPr algn="ctr"/>
            <a:r>
              <a:rPr lang="kk-KZ">
                <a:solidFill>
                  <a:srgbClr val="FFFF00"/>
                </a:solidFill>
              </a:rPr>
              <a:t>мен</a:t>
            </a:r>
          </a:p>
          <a:p>
            <a:pPr algn="ctr"/>
            <a:r>
              <a:rPr lang="kk-KZ">
                <a:solidFill>
                  <a:srgbClr val="FFFF00"/>
                </a:solidFill>
              </a:rPr>
              <a:t> семинарлар</a:t>
            </a: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214813" y="3257550"/>
            <a:ext cx="1857375" cy="1785938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>
                <a:solidFill>
                  <a:srgbClr val="FFFF00"/>
                </a:solidFill>
              </a:rPr>
              <a:t>Ғылыми </a:t>
            </a:r>
          </a:p>
          <a:p>
            <a:pPr algn="ctr"/>
            <a:r>
              <a:rPr lang="kk-KZ">
                <a:solidFill>
                  <a:srgbClr val="FFFF00"/>
                </a:solidFill>
              </a:rPr>
              <a:t>практикалық</a:t>
            </a:r>
          </a:p>
          <a:p>
            <a:pPr algn="ctr"/>
            <a:r>
              <a:rPr lang="kk-KZ">
                <a:solidFill>
                  <a:srgbClr val="FFFF00"/>
                </a:solidFill>
              </a:rPr>
              <a:t>конференция</a:t>
            </a:r>
          </a:p>
        </p:txBody>
      </p:sp>
      <p:sp>
        <p:nvSpPr>
          <p:cNvPr id="11268" name="AutoShape 15"/>
          <p:cNvSpPr>
            <a:spLocks noChangeArrowheads="1"/>
          </p:cNvSpPr>
          <p:nvPr/>
        </p:nvSpPr>
        <p:spPr bwMode="auto">
          <a:xfrm>
            <a:off x="1624013" y="996950"/>
            <a:ext cx="2735262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>
                <a:solidFill>
                  <a:srgbClr val="FFFF00"/>
                </a:solidFill>
              </a:rPr>
              <a:t>Директор</a:t>
            </a:r>
          </a:p>
          <a:p>
            <a:pPr algn="ctr"/>
            <a:r>
              <a:rPr lang="kk-KZ">
                <a:solidFill>
                  <a:srgbClr val="FFFF00"/>
                </a:solidFill>
              </a:rPr>
              <a:t>Педагогикалық кеңес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11269" name="AutoShape 16"/>
          <p:cNvSpPr>
            <a:spLocks noChangeArrowheads="1"/>
          </p:cNvSpPr>
          <p:nvPr/>
        </p:nvSpPr>
        <p:spPr bwMode="auto">
          <a:xfrm>
            <a:off x="5000625" y="971550"/>
            <a:ext cx="2735263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>
                <a:solidFill>
                  <a:srgbClr val="FFFF00"/>
                </a:solidFill>
              </a:rPr>
              <a:t>Әдістемелік кеңес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11270" name="AutoShape 17"/>
          <p:cNvSpPr>
            <a:spLocks noChangeArrowheads="1"/>
          </p:cNvSpPr>
          <p:nvPr/>
        </p:nvSpPr>
        <p:spPr bwMode="auto">
          <a:xfrm>
            <a:off x="357188" y="5329238"/>
            <a:ext cx="85693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2400">
                <a:solidFill>
                  <a:srgbClr val="FFFF00"/>
                </a:solidFill>
              </a:rPr>
              <a:t>Мұғалімдердің шығармашылық тобы</a:t>
            </a: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11271" name="AutoShape 18"/>
          <p:cNvSpPr>
            <a:spLocks noChangeArrowheads="1"/>
          </p:cNvSpPr>
          <p:nvPr/>
        </p:nvSpPr>
        <p:spPr bwMode="auto">
          <a:xfrm>
            <a:off x="214313" y="6143625"/>
            <a:ext cx="8569325" cy="487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2400">
                <a:solidFill>
                  <a:srgbClr val="FFFF00"/>
                </a:solidFill>
              </a:rPr>
              <a:t>Жас мұғалімдер мектебі</a:t>
            </a: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6929438" y="3328988"/>
            <a:ext cx="1935162" cy="1643062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>
                <a:solidFill>
                  <a:srgbClr val="FFFF00"/>
                </a:solidFill>
              </a:rPr>
              <a:t>Өз білімдерін </a:t>
            </a:r>
          </a:p>
          <a:p>
            <a:pPr algn="ctr"/>
            <a:r>
              <a:rPr lang="kk-KZ">
                <a:solidFill>
                  <a:srgbClr val="FFFF00"/>
                </a:solidFill>
              </a:rPr>
              <a:t>көтеру</a:t>
            </a:r>
          </a:p>
        </p:txBody>
      </p:sp>
      <p:sp>
        <p:nvSpPr>
          <p:cNvPr id="11273" name="AutoShape 23"/>
          <p:cNvSpPr>
            <a:spLocks noChangeArrowheads="1"/>
          </p:cNvSpPr>
          <p:nvPr/>
        </p:nvSpPr>
        <p:spPr bwMode="auto">
          <a:xfrm>
            <a:off x="325438" y="2549525"/>
            <a:ext cx="85693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2400">
                <a:solidFill>
                  <a:srgbClr val="FFFF00"/>
                </a:solidFill>
              </a:rPr>
              <a:t>Бастауыш сынып әдістемелік бірлестігі</a:t>
            </a: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11274" name="AutoShape 12"/>
          <p:cNvSpPr>
            <a:spLocks noChangeArrowheads="1"/>
          </p:cNvSpPr>
          <p:nvPr/>
        </p:nvSpPr>
        <p:spPr bwMode="auto">
          <a:xfrm>
            <a:off x="325438" y="1789113"/>
            <a:ext cx="2735262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1600">
                <a:solidFill>
                  <a:srgbClr val="FFFF00"/>
                </a:solidFill>
              </a:rPr>
              <a:t>Әлеуметтік-психологиялық</a:t>
            </a:r>
          </a:p>
          <a:p>
            <a:pPr algn="ctr"/>
            <a:r>
              <a:rPr lang="kk-KZ" sz="1600">
                <a:solidFill>
                  <a:srgbClr val="FFFF00"/>
                </a:solidFill>
              </a:rPr>
              <a:t>қызмет</a:t>
            </a:r>
            <a:endParaRPr lang="ru-RU" sz="1600">
              <a:solidFill>
                <a:srgbClr val="FFFF00"/>
              </a:solidFill>
            </a:endParaRPr>
          </a:p>
        </p:txBody>
      </p:sp>
      <p:sp>
        <p:nvSpPr>
          <p:cNvPr id="11275" name="AutoShape 13"/>
          <p:cNvSpPr>
            <a:spLocks noChangeArrowheads="1"/>
          </p:cNvSpPr>
          <p:nvPr/>
        </p:nvSpPr>
        <p:spPr bwMode="auto">
          <a:xfrm>
            <a:off x="3241675" y="1789113"/>
            <a:ext cx="2735263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1600">
                <a:solidFill>
                  <a:srgbClr val="FFFF00"/>
                </a:solidFill>
              </a:rPr>
              <a:t>Оқу- тәрбие қызметі</a:t>
            </a:r>
            <a:endParaRPr lang="ru-RU" sz="1600">
              <a:solidFill>
                <a:srgbClr val="FFFF00"/>
              </a:solidFill>
            </a:endParaRPr>
          </a:p>
        </p:txBody>
      </p:sp>
      <p:sp>
        <p:nvSpPr>
          <p:cNvPr id="11276" name="AutoShape 14"/>
          <p:cNvSpPr>
            <a:spLocks noChangeArrowheads="1"/>
          </p:cNvSpPr>
          <p:nvPr/>
        </p:nvSpPr>
        <p:spPr bwMode="auto">
          <a:xfrm>
            <a:off x="6159500" y="1789113"/>
            <a:ext cx="2735263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99"/>
              </a:gs>
              <a:gs pos="50000">
                <a:srgbClr val="2F7647"/>
              </a:gs>
              <a:gs pos="100000">
                <a:srgbClr val="66FF99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1600">
                <a:solidFill>
                  <a:srgbClr val="FFFF00"/>
                </a:solidFill>
              </a:rPr>
              <a:t>Кітапханалық-ақпараттық</a:t>
            </a:r>
          </a:p>
          <a:p>
            <a:pPr algn="ctr"/>
            <a:r>
              <a:rPr lang="kk-KZ" sz="1600">
                <a:solidFill>
                  <a:srgbClr val="FFFF00"/>
                </a:solidFill>
              </a:rPr>
              <a:t>қызмет</a:t>
            </a:r>
            <a:endParaRPr lang="ru-RU" sz="160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214290"/>
            <a:ext cx="657229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/>
                <a:cs typeface="Arial"/>
              </a:rPr>
              <a:t>Әдістемелік қызмет құрылымы</a:t>
            </a:r>
            <a:endParaRPr lang="ru-RU" sz="32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2571750" y="2357438"/>
            <a:ext cx="1785938" cy="1428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4522788" y="2311400"/>
            <a:ext cx="1785937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665163" y="2311400"/>
            <a:ext cx="1785937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1" name="Line 11"/>
          <p:cNvSpPr>
            <a:spLocks noChangeShapeType="1"/>
          </p:cNvSpPr>
          <p:nvPr/>
        </p:nvSpPr>
        <p:spPr bwMode="auto">
          <a:xfrm>
            <a:off x="3522663" y="3813175"/>
            <a:ext cx="0" cy="6477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12"/>
          <p:cNvSpPr>
            <a:spLocks noChangeShapeType="1"/>
          </p:cNvSpPr>
          <p:nvPr/>
        </p:nvSpPr>
        <p:spPr bwMode="auto">
          <a:xfrm flipH="1">
            <a:off x="5451475" y="3811588"/>
            <a:ext cx="0" cy="6477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13"/>
          <p:cNvSpPr>
            <a:spLocks noChangeShapeType="1"/>
          </p:cNvSpPr>
          <p:nvPr/>
        </p:nvSpPr>
        <p:spPr bwMode="auto">
          <a:xfrm>
            <a:off x="7451725" y="3740150"/>
            <a:ext cx="0" cy="6477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 flipH="1">
            <a:off x="1522413" y="1454150"/>
            <a:ext cx="0" cy="900113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Text Box 23"/>
          <p:cNvSpPr txBox="1">
            <a:spLocks noChangeArrowheads="1"/>
          </p:cNvSpPr>
          <p:nvPr/>
        </p:nvSpPr>
        <p:spPr bwMode="auto">
          <a:xfrm>
            <a:off x="522288" y="2597150"/>
            <a:ext cx="20002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600" b="1">
                <a:solidFill>
                  <a:srgbClr val="C00000"/>
                </a:solidFill>
              </a:rPr>
              <a:t>Жаңашылдық    технологияларын</a:t>
            </a:r>
          </a:p>
          <a:p>
            <a:pPr algn="ctr"/>
            <a:r>
              <a:rPr lang="kk-KZ" sz="1600" b="1">
                <a:solidFill>
                  <a:srgbClr val="C00000"/>
                </a:solidFill>
              </a:rPr>
              <a:t>меңгеру</a:t>
            </a:r>
            <a:r>
              <a:rPr lang="kk-KZ" b="1"/>
              <a:t>.</a:t>
            </a:r>
            <a:endParaRPr lang="ru-RU" b="1"/>
          </a:p>
        </p:txBody>
      </p:sp>
      <p:sp>
        <p:nvSpPr>
          <p:cNvPr id="49" name="Rectangle 33"/>
          <p:cNvSpPr>
            <a:spLocks noChangeArrowheads="1"/>
          </p:cNvSpPr>
          <p:nvPr/>
        </p:nvSpPr>
        <p:spPr bwMode="auto">
          <a:xfrm>
            <a:off x="750888" y="4454525"/>
            <a:ext cx="1628775" cy="209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Әдістемелік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кеңес ,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практикалық-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теориялық 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семинарлары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736850" y="4454525"/>
            <a:ext cx="1571625" cy="209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Бағдарламалар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жасау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4737100" y="4454525"/>
            <a:ext cx="1571625" cy="209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Тақырыпты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сабақтық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Жоспарлау.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Әдістемелер.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Мұғалім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жұмысының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Технологиясы.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Өздік талдау.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6580188" y="4454525"/>
            <a:ext cx="1943100" cy="209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Оқылатын пәннің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сапасы,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оқытылу деңгейі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тәрбиелік деңгейі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әдестемелек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мәселелерді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игерудің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диагностикалық </a:t>
            </a:r>
          </a:p>
          <a:p>
            <a:pPr algn="ctr">
              <a:defRPr/>
            </a:pPr>
            <a:r>
              <a:rPr lang="kk-KZ" sz="1400" b="1" dirty="0">
                <a:solidFill>
                  <a:srgbClr val="C00000"/>
                </a:solidFill>
              </a:rPr>
              <a:t>картасы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665115" y="882610"/>
            <a:ext cx="778674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kk-KZ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45A5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қызмет бағыттары</a:t>
            </a:r>
            <a:endParaRPr lang="ru-RU" sz="2800" dirty="0">
              <a:solidFill>
                <a:srgbClr val="F45A5A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3522663" y="1454150"/>
            <a:ext cx="0" cy="900113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 flipH="1">
            <a:off x="5380038" y="1454150"/>
            <a:ext cx="0" cy="900113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Line 15"/>
          <p:cNvSpPr>
            <a:spLocks noChangeShapeType="1"/>
          </p:cNvSpPr>
          <p:nvPr/>
        </p:nvSpPr>
        <p:spPr bwMode="auto">
          <a:xfrm flipH="1">
            <a:off x="7523163" y="1382713"/>
            <a:ext cx="0" cy="900112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4" name="Прямоугольник 28"/>
          <p:cNvSpPr>
            <a:spLocks noChangeArrowheads="1"/>
          </p:cNvSpPr>
          <p:nvPr/>
        </p:nvSpPr>
        <p:spPr bwMode="auto">
          <a:xfrm>
            <a:off x="2500313" y="2311400"/>
            <a:ext cx="2022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600" b="1">
                <a:solidFill>
                  <a:srgbClr val="C00000"/>
                </a:solidFill>
              </a:rPr>
              <a:t>Мұғалімдердің</a:t>
            </a:r>
          </a:p>
          <a:p>
            <a:pPr algn="ctr"/>
            <a:r>
              <a:rPr lang="kk-KZ" sz="1600" b="1">
                <a:solidFill>
                  <a:srgbClr val="C00000"/>
                </a:solidFill>
              </a:rPr>
              <a:t>кәсіби құзыреттіліктерін дамыту, жан- жақты көмек беру</a:t>
            </a:r>
            <a:endParaRPr lang="ru-RU" sz="1600" b="1">
              <a:solidFill>
                <a:srgbClr val="C00000"/>
              </a:solidFill>
            </a:endParaRPr>
          </a:p>
        </p:txBody>
      </p:sp>
      <p:sp>
        <p:nvSpPr>
          <p:cNvPr id="9235" name="Прямоугольник 30"/>
          <p:cNvSpPr>
            <a:spLocks noChangeArrowheads="1"/>
          </p:cNvSpPr>
          <p:nvPr/>
        </p:nvSpPr>
        <p:spPr bwMode="auto">
          <a:xfrm>
            <a:off x="4206875" y="2525713"/>
            <a:ext cx="2500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600" b="1">
                <a:solidFill>
                  <a:srgbClr val="C00000"/>
                </a:solidFill>
              </a:rPr>
              <a:t>Мұғалiмдерiнiң жаңашылдық </a:t>
            </a:r>
          </a:p>
          <a:p>
            <a:pPr algn="ctr"/>
            <a:r>
              <a:rPr lang="kk-KZ" sz="1600" b="1">
                <a:solidFill>
                  <a:srgbClr val="C00000"/>
                </a:solidFill>
              </a:rPr>
              <a:t>әрекеттерiн</a:t>
            </a:r>
          </a:p>
          <a:p>
            <a:pPr algn="ctr"/>
            <a:r>
              <a:rPr lang="kk-KZ" sz="1600" b="1">
                <a:solidFill>
                  <a:srgbClr val="C00000"/>
                </a:solidFill>
              </a:rPr>
              <a:t> басқару.</a:t>
            </a:r>
            <a:endParaRPr lang="ru-RU" sz="1600" b="1">
              <a:solidFill>
                <a:srgbClr val="C00000"/>
              </a:solidFill>
            </a:endParaRPr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6594475" y="2311400"/>
            <a:ext cx="1785938" cy="1357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7" name="Прямоугольник 33"/>
          <p:cNvSpPr>
            <a:spLocks noChangeArrowheads="1"/>
          </p:cNvSpPr>
          <p:nvPr/>
        </p:nvSpPr>
        <p:spPr bwMode="auto">
          <a:xfrm>
            <a:off x="6635750" y="2382838"/>
            <a:ext cx="1857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600" b="1">
                <a:solidFill>
                  <a:srgbClr val="C00000"/>
                </a:solidFill>
              </a:rPr>
              <a:t>Мұғалімдердің шығармашылық мүмкiндiктерiне қолайлы жағдай жасау. </a:t>
            </a:r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9238" name="Line 11"/>
          <p:cNvSpPr>
            <a:spLocks noChangeShapeType="1"/>
          </p:cNvSpPr>
          <p:nvPr/>
        </p:nvSpPr>
        <p:spPr bwMode="auto">
          <a:xfrm flipH="1">
            <a:off x="1522413" y="3735388"/>
            <a:ext cx="0" cy="6477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" name="WordArt 26"/>
          <p:cNvSpPr>
            <a:spLocks noChangeArrowheads="1" noChangeShapeType="1" noTextEdit="1"/>
          </p:cNvSpPr>
          <p:nvPr/>
        </p:nvSpPr>
        <p:spPr bwMode="auto">
          <a:xfrm>
            <a:off x="1142976" y="357166"/>
            <a:ext cx="676751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ӘДІСТЕМЕЛІК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МӘСЕЛЕЛЕРІН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ІСКЕ АСЫРУ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242175" y="1143000"/>
            <a:ext cx="1616075" cy="1120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392488" y="2835275"/>
            <a:ext cx="2322512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69875" y="1349375"/>
            <a:ext cx="1643063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995738" y="5013325"/>
            <a:ext cx="154781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919913" y="5006975"/>
            <a:ext cx="1452562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5006975"/>
            <a:ext cx="154781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50825" y="3357563"/>
            <a:ext cx="1547813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7235825" y="3141663"/>
            <a:ext cx="1547813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0" name="WordArt 12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4787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Әдістемелік бірлестіктің байланыс ортасы</a:t>
            </a:r>
          </a:p>
        </p:txBody>
      </p:sp>
      <p:sp>
        <p:nvSpPr>
          <p:cNvPr id="10251" name="WordArt 13"/>
          <p:cNvSpPr>
            <a:spLocks noChangeArrowheads="1" noChangeShapeType="1" noTextEdit="1"/>
          </p:cNvSpPr>
          <p:nvPr/>
        </p:nvSpPr>
        <p:spPr bwMode="auto">
          <a:xfrm>
            <a:off x="7180263" y="5121275"/>
            <a:ext cx="11906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Арнаулы оқу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орындары</a:t>
            </a: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7377113" y="1349375"/>
            <a:ext cx="1452562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105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Облыстық білім</a:t>
            </a:r>
            <a:r>
              <a:rPr lang="ru-RU" sz="1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ru-RU" sz="105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қызметкерлерінің</a:t>
            </a:r>
            <a:endParaRPr lang="ru-RU" sz="105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ru-RU" sz="105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біліктілігін</a:t>
            </a:r>
            <a:endParaRPr lang="ru-RU" sz="105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lang="ru-RU" sz="105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арттыру</a:t>
            </a:r>
            <a:r>
              <a:rPr lang="ru-RU" sz="105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 институт</a:t>
            </a:r>
            <a:r>
              <a:rPr lang="ru-RU" sz="9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10253" name="WordArt 15"/>
          <p:cNvSpPr>
            <a:spLocks noChangeArrowheads="1" noChangeShapeType="1" noTextEdit="1"/>
          </p:cNvSpPr>
          <p:nvPr/>
        </p:nvSpPr>
        <p:spPr bwMode="auto">
          <a:xfrm>
            <a:off x="395288" y="3573463"/>
            <a:ext cx="13303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Қалалық білім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бөлімі</a:t>
            </a:r>
          </a:p>
        </p:txBody>
      </p:sp>
      <p:sp>
        <p:nvSpPr>
          <p:cNvPr id="10254" name="WordArt 16"/>
          <p:cNvSpPr>
            <a:spLocks noChangeArrowheads="1" noChangeShapeType="1" noTextEdit="1"/>
          </p:cNvSpPr>
          <p:nvPr/>
        </p:nvSpPr>
        <p:spPr bwMode="auto">
          <a:xfrm>
            <a:off x="401638" y="1577975"/>
            <a:ext cx="1484312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Қалалық бастауыш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сынып бірлестігі</a:t>
            </a:r>
          </a:p>
        </p:txBody>
      </p:sp>
      <p:sp>
        <p:nvSpPr>
          <p:cNvPr id="10255" name="WordArt 17"/>
          <p:cNvSpPr>
            <a:spLocks noChangeArrowheads="1" noChangeShapeType="1" noTextEdit="1"/>
          </p:cNvSpPr>
          <p:nvPr/>
        </p:nvSpPr>
        <p:spPr bwMode="auto">
          <a:xfrm>
            <a:off x="785813" y="5235575"/>
            <a:ext cx="1135062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Ата- аналар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комитеті</a:t>
            </a:r>
          </a:p>
        </p:txBody>
      </p:sp>
      <p:sp>
        <p:nvSpPr>
          <p:cNvPr id="10256" name="WordArt 18"/>
          <p:cNvSpPr>
            <a:spLocks noChangeArrowheads="1" noChangeShapeType="1" noTextEdit="1"/>
          </p:cNvSpPr>
          <p:nvPr/>
        </p:nvSpPr>
        <p:spPr bwMode="auto">
          <a:xfrm>
            <a:off x="4224338" y="5235575"/>
            <a:ext cx="1046162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Білім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мекемелері</a:t>
            </a:r>
          </a:p>
        </p:txBody>
      </p:sp>
      <p:sp>
        <p:nvSpPr>
          <p:cNvPr id="10257" name="WordArt 19"/>
          <p:cNvSpPr>
            <a:spLocks noChangeArrowheads="1" noChangeShapeType="1" noTextEdit="1"/>
          </p:cNvSpPr>
          <p:nvPr/>
        </p:nvSpPr>
        <p:spPr bwMode="auto">
          <a:xfrm>
            <a:off x="3676650" y="3063875"/>
            <a:ext cx="1836738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Бастауыш сынып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 әдістемелік бірлестігі</a:t>
            </a:r>
          </a:p>
        </p:txBody>
      </p:sp>
      <p:sp>
        <p:nvSpPr>
          <p:cNvPr id="10258" name="WordArt 20"/>
          <p:cNvSpPr>
            <a:spLocks noChangeArrowheads="1" noChangeShapeType="1" noTextEdit="1"/>
          </p:cNvSpPr>
          <p:nvPr/>
        </p:nvSpPr>
        <p:spPr bwMode="auto">
          <a:xfrm>
            <a:off x="7524750" y="3357563"/>
            <a:ext cx="11588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Баспасөз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орталығы</a:t>
            </a:r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 flipV="1">
            <a:off x="5940425" y="2060575"/>
            <a:ext cx="96520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22"/>
          <p:cNvSpPr>
            <a:spLocks noChangeShapeType="1"/>
          </p:cNvSpPr>
          <p:nvPr/>
        </p:nvSpPr>
        <p:spPr bwMode="auto">
          <a:xfrm flipH="1">
            <a:off x="2484438" y="4076700"/>
            <a:ext cx="677862" cy="800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23"/>
          <p:cNvSpPr>
            <a:spLocks noChangeShapeType="1"/>
          </p:cNvSpPr>
          <p:nvPr/>
        </p:nvSpPr>
        <p:spPr bwMode="auto">
          <a:xfrm>
            <a:off x="6156325" y="3500438"/>
            <a:ext cx="966788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24"/>
          <p:cNvSpPr>
            <a:spLocks noChangeShapeType="1"/>
          </p:cNvSpPr>
          <p:nvPr/>
        </p:nvSpPr>
        <p:spPr bwMode="auto">
          <a:xfrm flipH="1" flipV="1">
            <a:off x="2540000" y="2149475"/>
            <a:ext cx="774700" cy="571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25"/>
          <p:cNvSpPr>
            <a:spLocks noChangeShapeType="1"/>
          </p:cNvSpPr>
          <p:nvPr/>
        </p:nvSpPr>
        <p:spPr bwMode="auto">
          <a:xfrm flipH="1">
            <a:off x="4572000" y="4149725"/>
            <a:ext cx="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26"/>
          <p:cNvSpPr>
            <a:spLocks noChangeShapeType="1"/>
          </p:cNvSpPr>
          <p:nvPr/>
        </p:nvSpPr>
        <p:spPr bwMode="auto">
          <a:xfrm>
            <a:off x="6300788" y="4149725"/>
            <a:ext cx="579437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27"/>
          <p:cNvSpPr>
            <a:spLocks noChangeShapeType="1"/>
          </p:cNvSpPr>
          <p:nvPr/>
        </p:nvSpPr>
        <p:spPr bwMode="auto">
          <a:xfrm flipH="1" flipV="1">
            <a:off x="1925638" y="3635375"/>
            <a:ext cx="1158875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851920" y="908720"/>
            <a:ext cx="1547813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kk-KZ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Ақпараттық орталық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0267" name="Line 25"/>
          <p:cNvSpPr>
            <a:spLocks noChangeShapeType="1"/>
          </p:cNvSpPr>
          <p:nvPr/>
        </p:nvSpPr>
        <p:spPr bwMode="auto">
          <a:xfrm flipH="1" flipV="1">
            <a:off x="4716463" y="2133600"/>
            <a:ext cx="0" cy="574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Учитель\Рабочий стол\Б3РЛЕСТ3К\Фоткалар58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28319">
            <a:off x="4214728" y="3623527"/>
            <a:ext cx="3744416" cy="262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C:\Documents and Settings\Учитель\Рабочий стол\Б3РЛЕСТ3К\Фоткалар58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81228">
            <a:off x="713039" y="1345670"/>
            <a:ext cx="3806552" cy="276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332656"/>
            <a:ext cx="691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Әдістемелік бірлестіктің отырыстарының  бір кезеңдері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Учитель\Рабочий стол\Б3РЛЕСТ3К\Фоткалар58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39495" y="246711"/>
            <a:ext cx="4247150" cy="329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Documents and Settings\Учитель\Рабочий стол\Б3РЛЕСТ3К\Фоткалар58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3645024"/>
            <a:ext cx="3960440" cy="26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3243108">
            <a:off x="685608" y="4123060"/>
            <a:ext cx="1015663" cy="17684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kk-KZ" b="1" dirty="0" smtClean="0"/>
              <a:t>Шаршағанда </a:t>
            </a:r>
          </a:p>
          <a:p>
            <a:pPr algn="ctr"/>
            <a:r>
              <a:rPr lang="kk-KZ" b="1" dirty="0" smtClean="0"/>
              <a:t>тренингтер де </a:t>
            </a:r>
          </a:p>
          <a:p>
            <a:pPr algn="ctr"/>
            <a:r>
              <a:rPr lang="kk-KZ" b="1" dirty="0" smtClean="0"/>
              <a:t>өткізіледі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rot="7928939">
            <a:off x="6866688" y="4471943"/>
            <a:ext cx="1015663" cy="12018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kk-KZ" b="1" dirty="0" smtClean="0"/>
              <a:t>Көппен </a:t>
            </a:r>
          </a:p>
          <a:p>
            <a:r>
              <a:rPr lang="kk-KZ" b="1" dirty="0" smtClean="0"/>
              <a:t>көтерген </a:t>
            </a:r>
          </a:p>
          <a:p>
            <a:r>
              <a:rPr lang="kk-KZ" b="1" dirty="0" smtClean="0"/>
              <a:t>жүк жеңіл</a:t>
            </a:r>
            <a:endParaRPr lang="ru-RU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99792" y="2420888"/>
            <a:ext cx="3528392" cy="194421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Жа</a:t>
            </a:r>
            <a:r>
              <a:rPr lang="kk-KZ" sz="3200" b="1" dirty="0" smtClean="0">
                <a:solidFill>
                  <a:srgbClr val="FF0000"/>
                </a:solidFill>
              </a:rPr>
              <a:t>ңашыл ұстаздар ұстанымы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292080" y="620688"/>
            <a:ext cx="2016224" cy="136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Сын тұрғысында ойлауды дамыту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04248" y="2636912"/>
            <a:ext cx="1872208" cy="136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Жобалап оқыту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20072" y="4725144"/>
            <a:ext cx="2160240" cy="136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Деңгейлеп саралап оқыту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31640" y="4797152"/>
            <a:ext cx="2232248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Қабілетті оқушылармен зерттеу жұмыстары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2564904"/>
            <a:ext cx="1944216" cy="136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Жаңа ақпараттық технология енгізу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79712" y="620688"/>
            <a:ext cx="2016224" cy="13681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Салауатты өмір сүру бағдарлама- сын оқыту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283968" y="1052736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2373932">
            <a:off x="7317550" y="1825136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8435598">
            <a:off x="1341211" y="1896628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2718326">
            <a:off x="1331640" y="4293096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18607342">
            <a:off x="6876256" y="4293096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067944" y="5301208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 rot="5400000">
            <a:off x="2805907" y="3607594"/>
            <a:ext cx="503237" cy="288925"/>
          </a:xfrm>
          <a:prstGeom prst="notchedRightArrow">
            <a:avLst>
              <a:gd name="adj1" fmla="val 50000"/>
              <a:gd name="adj2" fmla="val 43544"/>
            </a:avLst>
          </a:prstGeom>
          <a:solidFill>
            <a:srgbClr val="FFFF99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1041400" y="590550"/>
            <a:ext cx="748823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Инновациялық әдіс-тәсілдерді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қолдану </a:t>
            </a:r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395288" y="4076700"/>
            <a:ext cx="1728787" cy="15128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>
                <a:solidFill>
                  <a:srgbClr val="990099"/>
                </a:solidFill>
              </a:rPr>
              <a:t>Мұғалім </a:t>
            </a:r>
          </a:p>
          <a:p>
            <a:pPr algn="ctr"/>
            <a:r>
              <a:rPr lang="kk-KZ" b="1">
                <a:solidFill>
                  <a:srgbClr val="990099"/>
                </a:solidFill>
              </a:rPr>
              <a:t>құзыреттілігін</a:t>
            </a:r>
          </a:p>
          <a:p>
            <a:pPr algn="ctr"/>
            <a:r>
              <a:rPr lang="kk-KZ" b="1">
                <a:solidFill>
                  <a:srgbClr val="990099"/>
                </a:solidFill>
              </a:rPr>
              <a:t>дамыту</a:t>
            </a:r>
            <a:endParaRPr lang="ru-RU" b="1">
              <a:solidFill>
                <a:srgbClr val="990099"/>
              </a:solidFill>
            </a:endParaRPr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896938" y="2606675"/>
            <a:ext cx="6985000" cy="9350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>
                <a:solidFill>
                  <a:srgbClr val="800000"/>
                </a:solidFill>
              </a:rPr>
              <a:t>Әдістемелік  жұмыс  сапасы</a:t>
            </a:r>
            <a:endParaRPr lang="ru-RU" sz="2400" b="1">
              <a:solidFill>
                <a:srgbClr val="800000"/>
              </a:solidFill>
            </a:endParaRPr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2266950" y="4076700"/>
            <a:ext cx="1368425" cy="15128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>
                <a:solidFill>
                  <a:srgbClr val="990099"/>
                </a:solidFill>
              </a:rPr>
              <a:t>Озық</a:t>
            </a:r>
          </a:p>
          <a:p>
            <a:pPr algn="ctr"/>
            <a:r>
              <a:rPr lang="kk-KZ" b="1">
                <a:solidFill>
                  <a:srgbClr val="990099"/>
                </a:solidFill>
              </a:rPr>
              <a:t> іс-</a:t>
            </a:r>
          </a:p>
          <a:p>
            <a:pPr algn="ctr"/>
            <a:r>
              <a:rPr lang="kk-KZ" b="1">
                <a:solidFill>
                  <a:srgbClr val="990099"/>
                </a:solidFill>
              </a:rPr>
              <a:t>тәжірибені </a:t>
            </a:r>
          </a:p>
          <a:p>
            <a:pPr algn="ctr"/>
            <a:r>
              <a:rPr lang="kk-KZ" b="1">
                <a:solidFill>
                  <a:srgbClr val="990099"/>
                </a:solidFill>
              </a:rPr>
              <a:t>тарату</a:t>
            </a:r>
            <a:endParaRPr lang="ru-RU" b="1">
              <a:solidFill>
                <a:srgbClr val="990099"/>
              </a:solidFill>
            </a:endParaRPr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6804025" y="4076700"/>
            <a:ext cx="1800225" cy="15128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>
                <a:solidFill>
                  <a:srgbClr val="990099"/>
                </a:solidFill>
              </a:rPr>
              <a:t>Жаңа </a:t>
            </a:r>
          </a:p>
          <a:p>
            <a:pPr algn="ctr"/>
            <a:r>
              <a:rPr lang="kk-KZ" b="1">
                <a:solidFill>
                  <a:srgbClr val="990099"/>
                </a:solidFill>
              </a:rPr>
              <a:t>технологияны </a:t>
            </a:r>
          </a:p>
          <a:p>
            <a:pPr algn="ctr"/>
            <a:r>
              <a:rPr lang="kk-KZ" b="1">
                <a:solidFill>
                  <a:srgbClr val="990099"/>
                </a:solidFill>
              </a:rPr>
              <a:t>меңгеру</a:t>
            </a:r>
            <a:endParaRPr lang="ru-RU" b="1">
              <a:solidFill>
                <a:srgbClr val="990099"/>
              </a:solidFill>
            </a:endParaRPr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5291138" y="4076700"/>
            <a:ext cx="1368425" cy="15128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>
                <a:solidFill>
                  <a:srgbClr val="990099"/>
                </a:solidFill>
              </a:rPr>
              <a:t>Оқу </a:t>
            </a:r>
          </a:p>
          <a:p>
            <a:pPr algn="ctr"/>
            <a:r>
              <a:rPr lang="kk-KZ" b="1">
                <a:solidFill>
                  <a:srgbClr val="990099"/>
                </a:solidFill>
              </a:rPr>
              <a:t>үрдісін</a:t>
            </a:r>
          </a:p>
          <a:p>
            <a:pPr algn="ctr"/>
            <a:r>
              <a:rPr lang="kk-KZ" b="1">
                <a:solidFill>
                  <a:srgbClr val="990099"/>
                </a:solidFill>
              </a:rPr>
              <a:t> талдау</a:t>
            </a:r>
            <a:endParaRPr lang="ru-RU" b="1">
              <a:solidFill>
                <a:srgbClr val="990099"/>
              </a:solidFill>
            </a:endParaRPr>
          </a:p>
        </p:txBody>
      </p:sp>
      <p:sp>
        <p:nvSpPr>
          <p:cNvPr id="5129" name="AutoShape 11"/>
          <p:cNvSpPr>
            <a:spLocks noChangeArrowheads="1"/>
          </p:cNvSpPr>
          <p:nvPr/>
        </p:nvSpPr>
        <p:spPr bwMode="auto">
          <a:xfrm>
            <a:off x="3779838" y="4076700"/>
            <a:ext cx="1368425" cy="151288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>
                <a:solidFill>
                  <a:srgbClr val="990099"/>
                </a:solidFill>
              </a:rPr>
              <a:t>Үнемі  </a:t>
            </a:r>
          </a:p>
          <a:p>
            <a:pPr algn="ctr"/>
            <a:r>
              <a:rPr lang="kk-KZ" b="1">
                <a:solidFill>
                  <a:srgbClr val="990099"/>
                </a:solidFill>
              </a:rPr>
              <a:t>жаңару</a:t>
            </a:r>
            <a:endParaRPr lang="ru-RU" b="1">
              <a:solidFill>
                <a:srgbClr val="990099"/>
              </a:solidFill>
            </a:endParaRPr>
          </a:p>
        </p:txBody>
      </p:sp>
      <p:sp>
        <p:nvSpPr>
          <p:cNvPr id="5130" name="AutoShape 12"/>
          <p:cNvSpPr>
            <a:spLocks noChangeArrowheads="1"/>
          </p:cNvSpPr>
          <p:nvPr/>
        </p:nvSpPr>
        <p:spPr bwMode="auto">
          <a:xfrm rot="5400000">
            <a:off x="5688807" y="3607594"/>
            <a:ext cx="503237" cy="288925"/>
          </a:xfrm>
          <a:prstGeom prst="notchedRightArrow">
            <a:avLst>
              <a:gd name="adj1" fmla="val 50000"/>
              <a:gd name="adj2" fmla="val 43544"/>
            </a:avLst>
          </a:prstGeom>
          <a:solidFill>
            <a:srgbClr val="FFFF99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3"/>
          <p:cNvSpPr>
            <a:spLocks noChangeArrowheads="1"/>
          </p:cNvSpPr>
          <p:nvPr/>
        </p:nvSpPr>
        <p:spPr bwMode="auto">
          <a:xfrm rot="5400000">
            <a:off x="4248944" y="3607594"/>
            <a:ext cx="503237" cy="288925"/>
          </a:xfrm>
          <a:prstGeom prst="notchedRightArrow">
            <a:avLst>
              <a:gd name="adj1" fmla="val 50556"/>
              <a:gd name="adj2" fmla="val 43963"/>
            </a:avLst>
          </a:prstGeom>
          <a:solidFill>
            <a:srgbClr val="FFFF99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14"/>
          <p:cNvSpPr>
            <a:spLocks noChangeArrowheads="1"/>
          </p:cNvSpPr>
          <p:nvPr/>
        </p:nvSpPr>
        <p:spPr bwMode="auto">
          <a:xfrm rot="5400000">
            <a:off x="1077119" y="3607594"/>
            <a:ext cx="503237" cy="288925"/>
          </a:xfrm>
          <a:prstGeom prst="notchedRightArrow">
            <a:avLst>
              <a:gd name="adj1" fmla="val 50000"/>
              <a:gd name="adj2" fmla="val 43544"/>
            </a:avLst>
          </a:prstGeom>
          <a:solidFill>
            <a:srgbClr val="FFFF99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AutoShape 15"/>
          <p:cNvSpPr>
            <a:spLocks noChangeArrowheads="1"/>
          </p:cNvSpPr>
          <p:nvPr/>
        </p:nvSpPr>
        <p:spPr bwMode="auto">
          <a:xfrm rot="5400000">
            <a:off x="7344569" y="3607594"/>
            <a:ext cx="503237" cy="288925"/>
          </a:xfrm>
          <a:prstGeom prst="notchedRightArrow">
            <a:avLst>
              <a:gd name="adj1" fmla="val 50000"/>
              <a:gd name="adj2" fmla="val 43544"/>
            </a:avLst>
          </a:prstGeom>
          <a:solidFill>
            <a:srgbClr val="FFFF99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Аяпбергенова К.О\фото 2011\Фото\ФОТО-4А\IMG_01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508" y="656692"/>
            <a:ext cx="360040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Documents and Settings\Учитель\Рабочий стол\Аяпбергенова К.О\фото 2011\Фото\ФОТО-4А\IMG_01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996952"/>
            <a:ext cx="3096344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76221" y="620688"/>
            <a:ext cx="546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Аяпбергенова Күлаш</a:t>
            </a:r>
            <a:r>
              <a:rPr lang="kk-KZ" i="1" dirty="0" smtClean="0">
                <a:solidFill>
                  <a:srgbClr val="0070C0"/>
                </a:solidFill>
              </a:rPr>
              <a:t>-жобалап оқыту және сын</a:t>
            </a:r>
          </a:p>
          <a:p>
            <a:r>
              <a:rPr lang="kk-KZ" i="1" dirty="0" smtClean="0">
                <a:solidFill>
                  <a:srgbClr val="0070C0"/>
                </a:solidFill>
              </a:rPr>
              <a:t>тұрғысынан ойлау әдісін басшылыққа алған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700808"/>
            <a:ext cx="5439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Мауленова Галина </a:t>
            </a:r>
            <a:r>
              <a:rPr lang="kk-KZ" dirty="0" smtClean="0"/>
              <a:t>– </a:t>
            </a:r>
            <a:r>
              <a:rPr lang="kk-KZ" i="1" dirty="0" smtClean="0">
                <a:solidFill>
                  <a:srgbClr val="0070C0"/>
                </a:solidFill>
              </a:rPr>
              <a:t>деңгейлеп саралап оқыту</a:t>
            </a:r>
          </a:p>
          <a:p>
            <a:r>
              <a:rPr lang="kk-KZ" i="1" dirty="0" smtClean="0">
                <a:solidFill>
                  <a:srgbClr val="0070C0"/>
                </a:solidFill>
              </a:rPr>
              <a:t>және жобалап оқытуды басшылыққа алған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221088"/>
            <a:ext cx="5245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Акишова Шарбану </a:t>
            </a:r>
            <a:r>
              <a:rPr lang="kk-KZ" dirty="0" smtClean="0"/>
              <a:t>– </a:t>
            </a:r>
            <a:r>
              <a:rPr lang="kk-KZ" i="1" dirty="0" smtClean="0">
                <a:solidFill>
                  <a:srgbClr val="0070C0"/>
                </a:solidFill>
              </a:rPr>
              <a:t>сын тұрғысынан оқыту </a:t>
            </a:r>
          </a:p>
          <a:p>
            <a:r>
              <a:rPr lang="kk-KZ" i="1" dirty="0" smtClean="0">
                <a:solidFill>
                  <a:srgbClr val="0070C0"/>
                </a:solidFill>
              </a:rPr>
              <a:t>және өзін-өзі тану бағдарламасының </a:t>
            </a:r>
          </a:p>
          <a:p>
            <a:r>
              <a:rPr lang="kk-KZ" i="1" dirty="0" smtClean="0">
                <a:solidFill>
                  <a:srgbClr val="0070C0"/>
                </a:solidFill>
              </a:rPr>
              <a:t>майталманы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733256"/>
            <a:ext cx="5351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Кауканова Жанна </a:t>
            </a:r>
            <a:r>
              <a:rPr lang="kk-KZ" i="1" dirty="0" smtClean="0">
                <a:solidFill>
                  <a:srgbClr val="0070C0"/>
                </a:solidFill>
              </a:rPr>
              <a:t>– сын тұрғысынан оқытуды</a:t>
            </a:r>
          </a:p>
          <a:p>
            <a:r>
              <a:rPr lang="kk-KZ" i="1" dirty="0" smtClean="0">
                <a:solidFill>
                  <a:srgbClr val="0070C0"/>
                </a:solidFill>
              </a:rPr>
              <a:t>басшылыққа алған 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Учитель\Рабочий стол\Аяпбергенова К.О\фото 2011\Фото\ФОТО-4А\IMG_01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309634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79912" y="620688"/>
            <a:ext cx="5181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Досмухамедова Айгүл </a:t>
            </a:r>
            <a:r>
              <a:rPr lang="kk-KZ" dirty="0" smtClean="0"/>
              <a:t>– </a:t>
            </a:r>
            <a:r>
              <a:rPr lang="kk-KZ" i="1" dirty="0" smtClean="0">
                <a:solidFill>
                  <a:srgbClr val="0070C0"/>
                </a:solidFill>
              </a:rPr>
              <a:t>ойын элементтері </a:t>
            </a:r>
          </a:p>
          <a:p>
            <a:r>
              <a:rPr lang="kk-KZ" i="1" dirty="0" smtClean="0">
                <a:solidFill>
                  <a:srgbClr val="0070C0"/>
                </a:solidFill>
              </a:rPr>
              <a:t>мен ақпараттық технологияны өз басшылы</a:t>
            </a:r>
          </a:p>
          <a:p>
            <a:r>
              <a:rPr lang="kk-KZ" i="1" dirty="0" smtClean="0">
                <a:solidFill>
                  <a:srgbClr val="0070C0"/>
                </a:solidFill>
              </a:rPr>
              <a:t>ғына алған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67587" name="Picture 3" descr="C:\Documents and Settings\Учитель\Рабочий стол\Аяпбергенова К.О\фото 2011\Фото\ФОТО-4А\IMG_01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2564904"/>
            <a:ext cx="464400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494116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</a:rPr>
              <a:t>Жаңашыл ұстаздар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57213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Ұжым қай кезде ұйымшыл ?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00438" y="3143250"/>
            <a:ext cx="1928812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rgbClr val="0070C0"/>
                </a:solidFill>
              </a:rPr>
              <a:t>Бірлестік ұжымы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рапеция 3"/>
          <p:cNvSpPr/>
          <p:nvPr/>
        </p:nvSpPr>
        <p:spPr>
          <a:xfrm rot="13606160">
            <a:off x="5468938" y="1447800"/>
            <a:ext cx="1230312" cy="1817688"/>
          </a:xfrm>
          <a:prstGeom prst="trapezoid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қамқорлық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 rot="16200000">
            <a:off x="6152356" y="2848769"/>
            <a:ext cx="1228725" cy="1817688"/>
          </a:xfrm>
          <a:prstGeom prst="trapezoid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сыйластық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 rot="18937340">
            <a:off x="5175250" y="4241800"/>
            <a:ext cx="1228725" cy="1819275"/>
          </a:xfrm>
          <a:prstGeom prst="trapezoid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kk-KZ" dirty="0">
                <a:solidFill>
                  <a:schemeClr val="accent4">
                    <a:lumMod val="50000"/>
                  </a:schemeClr>
                </a:solidFill>
              </a:rPr>
              <a:t>шығармашылдық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Трапеция 6"/>
          <p:cNvSpPr/>
          <p:nvPr/>
        </p:nvSpPr>
        <p:spPr>
          <a:xfrm rot="729715">
            <a:off x="3278188" y="4613275"/>
            <a:ext cx="1228725" cy="1819275"/>
          </a:xfrm>
          <a:prstGeom prst="trapezoid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ұйымшылдық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Трапеция 7"/>
          <p:cNvSpPr/>
          <p:nvPr/>
        </p:nvSpPr>
        <p:spPr>
          <a:xfrm rot="3474476">
            <a:off x="1839913" y="3665538"/>
            <a:ext cx="1228725" cy="1819275"/>
          </a:xfrm>
          <a:prstGeom prst="trapezoid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Тәжірибе бөлісу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Трапеция 8"/>
          <p:cNvSpPr/>
          <p:nvPr/>
        </p:nvSpPr>
        <p:spPr>
          <a:xfrm rot="10390911">
            <a:off x="3675063" y="995363"/>
            <a:ext cx="1230312" cy="1817687"/>
          </a:xfrm>
          <a:prstGeom prst="trapezoid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Өзара түсіністік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Трапеция 9"/>
          <p:cNvSpPr/>
          <p:nvPr/>
        </p:nvSpPr>
        <p:spPr>
          <a:xfrm rot="7607642">
            <a:off x="2053431" y="1770857"/>
            <a:ext cx="1228725" cy="1817688"/>
          </a:xfrm>
          <a:prstGeom prst="trapezoid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kk-KZ" dirty="0">
                <a:solidFill>
                  <a:schemeClr val="accent5">
                    <a:lumMod val="50000"/>
                  </a:schemeClr>
                </a:solidFill>
              </a:rPr>
              <a:t>қошеметтеу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Documents and Settings\Учитель\Рабочий стол\Б3РЛЕСТ3К\Фоткалар58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6672"/>
            <a:ext cx="403244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 rot="1152909">
            <a:off x="4207739" y="1142284"/>
            <a:ext cx="5060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/>
              <a:t>Қиындықты бірлесе  көтерсе, </a:t>
            </a:r>
          </a:p>
          <a:p>
            <a:r>
              <a:rPr lang="kk-KZ" sz="2400" b="1" i="1" dirty="0" smtClean="0"/>
              <a:t>Бір-біріне демеу болса</a:t>
            </a:r>
            <a:endParaRPr lang="ru-RU" sz="2400" b="1" i="1" dirty="0"/>
          </a:p>
        </p:txBody>
      </p:sp>
      <p:pic>
        <p:nvPicPr>
          <p:cNvPr id="5" name="Picture 6" descr="D:\фотки\2010-04-11\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573016"/>
            <a:ext cx="432048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 rot="1326098">
            <a:off x="4444906" y="3925633"/>
            <a:ext cx="4716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/>
              <a:t>Кез келген уақытта неге де болса жұмыла кіріссе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k-KZ" sz="4000" b="1" smtClean="0">
                <a:latin typeface="Tahoma" pitchFamily="34" charset="0"/>
                <a:cs typeface="Tahoma" pitchFamily="34" charset="0"/>
              </a:rPr>
              <a:t>Бастауыш сынып әдістемелік бірлестігінің мүшелері:</a:t>
            </a:r>
            <a:endParaRPr lang="ru-RU" sz="4000" smtClean="0"/>
          </a:p>
        </p:txBody>
      </p:sp>
      <p:pic>
        <p:nvPicPr>
          <p:cNvPr id="4" name="Picture 2" descr="Фото-006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3" y="1556792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-006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869160"/>
            <a:ext cx="1728192" cy="167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304" y="3212976"/>
            <a:ext cx="1584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1628800"/>
            <a:ext cx="63685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Аяпбергенова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1600" b="1" dirty="0" smtClean="0">
                <a:solidFill>
                  <a:srgbClr val="FF0000"/>
                </a:solidFill>
                <a:latin typeface="+mn-lt"/>
              </a:rPr>
              <a:t>Күлаш Оразғалиқызы </a:t>
            </a:r>
            <a:r>
              <a:rPr lang="kk-KZ" sz="1600" b="1" dirty="0" smtClean="0">
                <a:latin typeface="+mn-lt"/>
              </a:rPr>
              <a:t>– озат тәжірибелі,</a:t>
            </a:r>
          </a:p>
          <a:p>
            <a:r>
              <a:rPr lang="kk-KZ" sz="1600" b="1" dirty="0" smtClean="0">
                <a:latin typeface="+mn-lt"/>
              </a:rPr>
              <a:t>бірінші санатты,35 жыл бастауыш сынып мұғалімі, ОҒЖ </a:t>
            </a:r>
          </a:p>
          <a:p>
            <a:r>
              <a:rPr lang="kk-KZ" sz="1600" b="1" dirty="0" smtClean="0">
                <a:latin typeface="+mn-lt"/>
              </a:rPr>
              <a:t>жетекшісі. Әдістемелік тақырыбы: “</a:t>
            </a:r>
            <a:r>
              <a:rPr lang="kk-KZ" sz="1600" b="1" i="1" dirty="0" smtClean="0">
                <a:latin typeface="+mn-lt"/>
              </a:rPr>
              <a:t>Ел ертеңі-жас ұрпақты жан-жақты сапалы біліммен қаруландыру мақсатында қазіргі заманға сай технологияны халық пед.енбіріктіре жеке тұлға тәрбиелеу”</a:t>
            </a:r>
            <a:endParaRPr lang="ru-RU" sz="1600" b="1" i="1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501008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Акишова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Шарбану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Балғабайқызы</a:t>
            </a:r>
            <a:r>
              <a:rPr lang="kk-KZ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1600" b="1" dirty="0" smtClean="0">
                <a:latin typeface="+mn-lt"/>
              </a:rPr>
              <a:t>– жоғары білімді,бірінші санатты, </a:t>
            </a:r>
          </a:p>
          <a:p>
            <a:r>
              <a:rPr lang="kk-KZ" sz="1600" b="1" dirty="0" smtClean="0">
                <a:latin typeface="+mn-lt"/>
              </a:rPr>
              <a:t>“Өзін-өзі тану” эксперименттік бағдарламасын алғаш насихаттаушы, </a:t>
            </a:r>
          </a:p>
          <a:p>
            <a:r>
              <a:rPr lang="kk-KZ" sz="1600" b="1" dirty="0" smtClean="0">
                <a:latin typeface="+mn-lt"/>
              </a:rPr>
              <a:t>25 жыл бастауыш сынып мұғалімі.Әдістемелік тақырыбы:</a:t>
            </a:r>
            <a:r>
              <a:rPr lang="kk-KZ" sz="1600" dirty="0" smtClean="0"/>
              <a:t> “</a:t>
            </a:r>
            <a:r>
              <a:rPr lang="kk-KZ" sz="1600" b="1" i="1" dirty="0" smtClean="0">
                <a:latin typeface="+mn-lt"/>
              </a:rPr>
              <a:t>Оқушыларды қазақ тіліне тереңдете оқытып, шығарм.қабі леттерін арттыру”</a:t>
            </a:r>
            <a:endParaRPr lang="ru-RU" sz="1600" b="1" i="1" dirty="0" smtClean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15719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Мауленова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Галина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Сапарғалиқызы</a:t>
            </a:r>
            <a:r>
              <a:rPr lang="kk-KZ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1600" b="1" dirty="0" smtClean="0">
                <a:latin typeface="+mn-lt"/>
              </a:rPr>
              <a:t>–  ӘБ жетекшісі, жоғары білімді,</a:t>
            </a:r>
          </a:p>
          <a:p>
            <a:r>
              <a:rPr lang="kk-KZ" sz="1600" b="1" dirty="0" smtClean="0">
                <a:latin typeface="+mn-lt"/>
              </a:rPr>
              <a:t>бірінші санатты, 23 жыл бастауыш сынып мұғалімі. </a:t>
            </a:r>
          </a:p>
          <a:p>
            <a:r>
              <a:rPr lang="kk-KZ" sz="1600" b="1" dirty="0" smtClean="0">
                <a:latin typeface="+mn-lt"/>
              </a:rPr>
              <a:t>Әдістемелік тақырыбы</a:t>
            </a:r>
            <a:r>
              <a:rPr lang="kk-KZ" sz="1600" b="1" i="1" dirty="0" smtClean="0">
                <a:latin typeface="+mn-lt"/>
              </a:rPr>
              <a:t>: “Жаңа  ақпаратты технологияларды пайдалану арқылы жеке тұлғағаның  құзыреттілігін қалыптастыру”</a:t>
            </a:r>
            <a:r>
              <a:rPr lang="kk-KZ" sz="1600" dirty="0" smtClean="0"/>
              <a:t>.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Құттықтаймыз!!!</a:t>
            </a:r>
            <a:br>
              <a:rPr lang="kk-K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Туған күніңіз құтты болсын!</a:t>
            </a:r>
            <a:br>
              <a:rPr lang="kk-K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Ұзақ  ғұмыр,бақыт,қуаныш,береке тілеушілер: БІЗ!</a:t>
            </a: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2" descr="C:\Documents and Settings\Администратор\Мои документы\IMG_0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544" y="3501008"/>
            <a:ext cx="4646860" cy="3072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6" descr="FLOWER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0" y="3952875"/>
            <a:ext cx="3162300" cy="2547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~PP217.WAV">
            <a:hlinkClick r:id="" action="ppaction://media"/>
          </p:cNvPr>
          <p:cNvPicPr>
            <a:picLocks noRot="1" noChangeAspect="1"/>
          </p:cNvPicPr>
          <p:nvPr>
            <a:wavAudioFile r:embed="rId1" name="~PP217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332656"/>
            <a:ext cx="816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5">
                    <a:lumMod val="75000"/>
                  </a:schemeClr>
                </a:solidFill>
              </a:rPr>
              <a:t>Бірін-бірі мерекелер мен туған күндері құттықтауды,  құрметтеуді әдетке айналдырған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1355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251520" y="260648"/>
            <a:ext cx="8640960" cy="972688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 smtClean="0">
                <a:solidFill>
                  <a:srgbClr val="C00000"/>
                </a:solidFill>
              </a:rPr>
              <a:t>Пән апталығы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07504" y="2636912"/>
            <a:ext cx="1944216" cy="403244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70C0"/>
                </a:solidFill>
              </a:rPr>
              <a:t>Кауканова Ж.Х</a:t>
            </a:r>
            <a:r>
              <a:rPr lang="kk-KZ" sz="1200" b="1" i="1" dirty="0" smtClean="0">
                <a:solidFill>
                  <a:srgbClr val="0070C0"/>
                </a:solidFill>
              </a:rPr>
              <a:t>.</a:t>
            </a:r>
            <a:r>
              <a:rPr lang="kk-KZ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“Қыстап қалатын құстар”</a:t>
            </a:r>
          </a:p>
          <a:p>
            <a:pPr algn="ctr"/>
            <a:r>
              <a:rPr lang="kk-KZ" sz="1200" b="1" dirty="0" smtClean="0">
                <a:solidFill>
                  <a:srgbClr val="0070C0"/>
                </a:solidFill>
              </a:rPr>
              <a:t>Акишова Ш.Б. </a:t>
            </a:r>
            <a:r>
              <a:rPr lang="kk-KZ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“Етістік” </a:t>
            </a:r>
          </a:p>
          <a:p>
            <a:pPr algn="ctr"/>
            <a:r>
              <a:rPr lang="kk-KZ" sz="1200" b="1" dirty="0" smtClean="0">
                <a:solidFill>
                  <a:srgbClr val="0070C0"/>
                </a:solidFill>
              </a:rPr>
              <a:t>Кубенова Г.Ж. </a:t>
            </a:r>
          </a:p>
          <a:p>
            <a:pPr algn="ctr"/>
            <a:r>
              <a:rPr lang="kk-KZ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“9 саны және цифры”</a:t>
            </a:r>
          </a:p>
          <a:p>
            <a:pPr algn="ctr"/>
            <a:r>
              <a:rPr lang="kk-KZ" sz="1200" b="1" dirty="0" smtClean="0">
                <a:solidFill>
                  <a:srgbClr val="0070C0"/>
                </a:solidFill>
              </a:rPr>
              <a:t>Мауленова Г.С. </a:t>
            </a:r>
            <a:r>
              <a:rPr lang="kk-KZ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“Астана-ақ орда”</a:t>
            </a:r>
          </a:p>
          <a:p>
            <a:pPr algn="ctr"/>
            <a:r>
              <a:rPr lang="kk-KZ" sz="1200" b="1" dirty="0" smtClean="0">
                <a:solidFill>
                  <a:srgbClr val="0070C0"/>
                </a:solidFill>
              </a:rPr>
              <a:t>Аяпбергенова К.О</a:t>
            </a:r>
            <a:r>
              <a:rPr lang="kk-KZ" sz="1200" b="1" i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kk-KZ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“Дебат-сабақ”</a:t>
            </a:r>
          </a:p>
          <a:p>
            <a:pPr algn="ctr"/>
            <a:r>
              <a:rPr lang="kk-KZ" sz="1200" b="1" dirty="0" smtClean="0">
                <a:solidFill>
                  <a:srgbClr val="0070C0"/>
                </a:solidFill>
              </a:rPr>
              <a:t>Досмухамедова А.А</a:t>
            </a:r>
            <a:r>
              <a:rPr lang="kk-KZ" sz="1200" b="1" i="1" dirty="0" smtClean="0">
                <a:solidFill>
                  <a:srgbClr val="0070C0"/>
                </a:solidFill>
              </a:rPr>
              <a:t>.</a:t>
            </a:r>
            <a:r>
              <a:rPr lang="kk-KZ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“Домбыра” </a:t>
            </a:r>
            <a:r>
              <a:rPr lang="kk-KZ" sz="1200" b="1" dirty="0" smtClean="0">
                <a:solidFill>
                  <a:srgbClr val="0070C0"/>
                </a:solidFill>
              </a:rPr>
              <a:t>Кайырбекова Ұ.Қ.</a:t>
            </a:r>
          </a:p>
          <a:p>
            <a:pPr algn="ctr"/>
            <a:r>
              <a:rPr lang="kk-KZ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“Зергер”</a:t>
            </a:r>
          </a:p>
          <a:p>
            <a:pPr algn="ctr"/>
            <a:r>
              <a:rPr lang="kk-KZ" sz="1200" b="1" dirty="0" smtClean="0">
                <a:solidFill>
                  <a:srgbClr val="0070C0"/>
                </a:solidFill>
              </a:rPr>
              <a:t>Онайбаева Б.Б.</a:t>
            </a:r>
          </a:p>
          <a:p>
            <a:pPr algn="ctr"/>
            <a:r>
              <a:rPr lang="kk-KZ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“Ертегілер елінде”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555776" y="2636912"/>
            <a:ext cx="1728192" cy="403244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k-KZ" sz="1200" b="1" dirty="0" smtClean="0">
                <a:solidFill>
                  <a:srgbClr val="0070C0"/>
                </a:solidFill>
              </a:rPr>
              <a:t>Көркем сөз оқу </a:t>
            </a:r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“Тәуелсіздігімізге 20 жыл!”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“Көңілді де тапқырлар” </a:t>
            </a:r>
            <a:r>
              <a:rPr lang="kk-KZ" sz="1200" b="1" dirty="0" smtClean="0">
                <a:solidFill>
                  <a:srgbClr val="0070C0"/>
                </a:solidFill>
              </a:rPr>
              <a:t>үзілістегі  сайыстар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Ребус,сөзжұмақ, анаграмма,</a:t>
            </a:r>
          </a:p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жұмбақ шешу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“Ең үздік </a:t>
            </a:r>
            <a:r>
              <a:rPr lang="kk-KZ" sz="1200" b="1" dirty="0" smtClean="0">
                <a:solidFill>
                  <a:srgbClr val="0070C0"/>
                </a:solidFill>
              </a:rPr>
              <a:t>қабырға газеті”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932040" y="2636912"/>
            <a:ext cx="1584176" cy="396044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Математика пәні бойынша 3-4 сыныптарда  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Қазақ тілі бойынша  2-4 сыныптарда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Дүниетану пәні бойынша  2-4 сыныптарда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876256" y="2636912"/>
            <a:ext cx="1800200" cy="403244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“Мен және менің отбасым” </a:t>
            </a:r>
            <a:r>
              <a:rPr lang="kk-KZ" sz="1200" b="1" dirty="0" smtClean="0">
                <a:solidFill>
                  <a:srgbClr val="0070C0"/>
                </a:solidFill>
              </a:rPr>
              <a:t>Мауленова Г.С</a:t>
            </a:r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“Дос болайық бәріміз” </a:t>
            </a:r>
            <a:r>
              <a:rPr lang="kk-KZ" sz="1200" b="1" dirty="0" smtClean="0">
                <a:solidFill>
                  <a:srgbClr val="0070C0"/>
                </a:solidFill>
              </a:rPr>
              <a:t>Акишова Ш.Б.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“Әсемдік әлеміне саяхат”</a:t>
            </a:r>
          </a:p>
          <a:p>
            <a:pPr algn="ctr"/>
            <a:r>
              <a:rPr lang="kk-KZ" sz="1200" b="1" dirty="0" smtClean="0">
                <a:solidFill>
                  <a:srgbClr val="0070C0"/>
                </a:solidFill>
              </a:rPr>
              <a:t>Аяпбергенова К.О.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“Ел болашағы- білімде” </a:t>
            </a:r>
            <a:r>
              <a:rPr lang="kk-KZ" sz="1200" b="1" dirty="0" smtClean="0">
                <a:solidFill>
                  <a:srgbClr val="0070C0"/>
                </a:solidFill>
              </a:rPr>
              <a:t>Қайырбекова Ұ.Қ.</a:t>
            </a:r>
          </a:p>
          <a:p>
            <a:pPr algn="ctr"/>
            <a:endParaRPr lang="kk-KZ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k-KZ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“Кім тапқыр”</a:t>
            </a:r>
          </a:p>
          <a:p>
            <a:pPr algn="ctr"/>
            <a:r>
              <a:rPr lang="kk-KZ" sz="1200" b="1" dirty="0" smtClean="0">
                <a:solidFill>
                  <a:srgbClr val="0070C0"/>
                </a:solidFill>
              </a:rPr>
              <a:t>Кауканова Ж.Х.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95536" y="1412776"/>
            <a:ext cx="1440160" cy="100811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Ашық сабақтар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092280" y="1412776"/>
            <a:ext cx="1440160" cy="100811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Сыныптан тыс сабақ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004048" y="1628800"/>
            <a:ext cx="1440160" cy="64807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олимпиада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699792" y="1628800"/>
            <a:ext cx="1440160" cy="64807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сайыстар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галина\8 март\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00565">
            <a:off x="298652" y="1608611"/>
            <a:ext cx="4133385" cy="302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фотки\фотки\2010-03-13\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92715">
            <a:off x="4616285" y="1390980"/>
            <a:ext cx="4009266" cy="301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+mn-lt"/>
              </a:rPr>
              <a:t>Ашық сабақ кезеңдерінен үзінді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869160"/>
            <a:ext cx="4670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/>
              <a:t>Ұстаздық еткен далықпас </a:t>
            </a:r>
          </a:p>
          <a:p>
            <a:pPr algn="ctr"/>
            <a:r>
              <a:rPr lang="kk-KZ" sz="2400" b="1" i="1" dirty="0" smtClean="0"/>
              <a:t>Үйретуден балаға</a:t>
            </a:r>
          </a:p>
          <a:p>
            <a:endParaRPr lang="kk-KZ" dirty="0" smtClean="0"/>
          </a:p>
          <a:p>
            <a:pPr algn="r"/>
            <a:r>
              <a:rPr lang="kk-KZ" b="1" i="1" dirty="0" smtClean="0"/>
              <a:t>Абай</a:t>
            </a:r>
            <a:r>
              <a:rPr lang="kk-KZ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галина\8 март\0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45810">
            <a:off x="139538" y="589194"/>
            <a:ext cx="4793742" cy="3531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D:\фотки\фотки\2010-03-10\0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93793">
            <a:off x="3910759" y="2523134"/>
            <a:ext cx="4753693" cy="3890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836712"/>
            <a:ext cx="3747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dirty="0" smtClean="0"/>
              <a:t>Кубенова Г.Ж. өзінің сабағын</a:t>
            </a:r>
          </a:p>
          <a:p>
            <a:r>
              <a:rPr lang="kk-KZ" sz="1600" b="1" dirty="0" smtClean="0"/>
              <a:t> физика пәні мұғалімі </a:t>
            </a:r>
          </a:p>
          <a:p>
            <a:r>
              <a:rPr lang="kk-KZ" sz="1600" b="1" dirty="0" smtClean="0"/>
              <a:t>Аяпбергенова Ж.О.біріктіре өткізді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9715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/>
              <a:t>Мауленова Г.С. өзінің сабағын  </a:t>
            </a:r>
          </a:p>
          <a:p>
            <a:r>
              <a:rPr lang="kk-KZ" sz="1600" b="1" dirty="0" smtClean="0"/>
              <a:t>жобалап – зерттеу әдісі </a:t>
            </a:r>
          </a:p>
          <a:p>
            <a:r>
              <a:rPr lang="kk-KZ" sz="1600" b="1" dirty="0" smtClean="0"/>
              <a:t>бойынша өткізді</a:t>
            </a:r>
            <a:endParaRPr lang="ru-RU" sz="1600" b="1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8"/>
          <p:cNvSpPr>
            <a:spLocks noChangeArrowheads="1"/>
          </p:cNvSpPr>
          <p:nvPr/>
        </p:nvSpPr>
        <p:spPr bwMode="auto">
          <a:xfrm>
            <a:off x="3059113" y="1844675"/>
            <a:ext cx="3024187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1928813"/>
            <a:ext cx="2952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9"/>
          <p:cNvSpPr>
            <a:spLocks noChangeArrowheads="1"/>
          </p:cNvSpPr>
          <p:nvPr/>
        </p:nvSpPr>
        <p:spPr bwMode="auto">
          <a:xfrm>
            <a:off x="428625" y="857250"/>
            <a:ext cx="25193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/>
              <a:t>Мәселелік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 семинарлар</a:t>
            </a:r>
          </a:p>
        </p:txBody>
      </p:sp>
      <p:sp>
        <p:nvSpPr>
          <p:cNvPr id="6149" name="AutoShape 10"/>
          <p:cNvSpPr>
            <a:spLocks noChangeArrowheads="1"/>
          </p:cNvSpPr>
          <p:nvPr/>
        </p:nvSpPr>
        <p:spPr bwMode="auto">
          <a:xfrm>
            <a:off x="3348038" y="404813"/>
            <a:ext cx="2519362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/>
              <a:t>Әдістемелік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тақырыппен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 жұмыс</a:t>
            </a:r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auto">
          <a:xfrm>
            <a:off x="250825" y="3068638"/>
            <a:ext cx="25193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/>
              <a:t>Біліктілікті 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көтеру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 курстары</a:t>
            </a:r>
          </a:p>
        </p:txBody>
      </p:sp>
      <p:sp>
        <p:nvSpPr>
          <p:cNvPr id="6151" name="AutoShape 12"/>
          <p:cNvSpPr>
            <a:spLocks noChangeArrowheads="1"/>
          </p:cNvSpPr>
          <p:nvPr/>
        </p:nvSpPr>
        <p:spPr bwMode="auto">
          <a:xfrm>
            <a:off x="1692275" y="4941888"/>
            <a:ext cx="25193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/>
              <a:t>Өзара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 сабаққа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 қатысу</a:t>
            </a:r>
          </a:p>
        </p:txBody>
      </p:sp>
      <p:sp>
        <p:nvSpPr>
          <p:cNvPr id="6152" name="AutoShape 13"/>
          <p:cNvSpPr>
            <a:spLocks noChangeArrowheads="1"/>
          </p:cNvSpPr>
          <p:nvPr/>
        </p:nvSpPr>
        <p:spPr bwMode="auto">
          <a:xfrm>
            <a:off x="5219700" y="4868863"/>
            <a:ext cx="25193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/>
              <a:t>Кәсіби 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шеберлік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 сайыстарына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 қатысу</a:t>
            </a:r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>
            <a:off x="6624638" y="2857500"/>
            <a:ext cx="2519362" cy="1003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 eaLnBrk="0" hangingPunct="0">
              <a:buFont typeface="Wingdings" pitchFamily="2" charset="2"/>
              <a:buNone/>
            </a:pPr>
            <a:endParaRPr lang="kk-KZ" b="1"/>
          </a:p>
          <a:p>
            <a:pPr lvl="1" algn="ctr" eaLnBrk="0" hangingPunct="0">
              <a:buFont typeface="Wingdings" pitchFamily="2" charset="2"/>
              <a:buNone/>
            </a:pPr>
            <a:r>
              <a:rPr lang="kk-KZ" b="1"/>
              <a:t>Кәсіби </a:t>
            </a:r>
            <a:endParaRPr lang="en-US" b="1"/>
          </a:p>
          <a:p>
            <a:pPr lvl="1" algn="ctr" eaLnBrk="0" hangingPunct="0">
              <a:buFont typeface="Wingdings" pitchFamily="2" charset="2"/>
              <a:buNone/>
            </a:pPr>
            <a:r>
              <a:rPr lang="kk-KZ" b="1"/>
              <a:t>құзыреттіліктерін</a:t>
            </a:r>
          </a:p>
          <a:p>
            <a:pPr lvl="1" algn="ctr" eaLnBrk="0" hangingPunct="0">
              <a:buFont typeface="Wingdings" pitchFamily="2" charset="2"/>
              <a:buNone/>
            </a:pPr>
            <a:r>
              <a:rPr lang="kk-KZ" b="1"/>
              <a:t>дамыту</a:t>
            </a:r>
          </a:p>
          <a:p>
            <a:pPr lvl="1" algn="ctr" eaLnBrk="0" hangingPunct="0">
              <a:buFont typeface="Wingdings" pitchFamily="2" charset="2"/>
              <a:buNone/>
            </a:pPr>
            <a:endParaRPr lang="ru-RU" b="1"/>
          </a:p>
        </p:txBody>
      </p:sp>
      <p:sp>
        <p:nvSpPr>
          <p:cNvPr id="6154" name="AutoShape 15"/>
          <p:cNvSpPr>
            <a:spLocks noChangeArrowheads="1"/>
          </p:cNvSpPr>
          <p:nvPr/>
        </p:nvSpPr>
        <p:spPr bwMode="auto">
          <a:xfrm>
            <a:off x="6443663" y="692150"/>
            <a:ext cx="2519362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1" eaLnBrk="0" hangingPunct="0">
              <a:buFont typeface="Wingdings" pitchFamily="2" charset="2"/>
              <a:buNone/>
            </a:pPr>
            <a:r>
              <a:rPr lang="ru-RU" b="1"/>
              <a:t>Ғылыми, 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әдістемелік</a:t>
            </a:r>
          </a:p>
          <a:p>
            <a:pPr lvl="1" eaLnBrk="0" hangingPunct="0">
              <a:buFont typeface="Wingdings" pitchFamily="2" charset="2"/>
              <a:buNone/>
            </a:pPr>
            <a:r>
              <a:rPr lang="kk-KZ" b="1"/>
              <a:t>ә</a:t>
            </a:r>
            <a:r>
              <a:rPr lang="ru-RU" b="1"/>
              <a:t>дебиетпен  </a:t>
            </a:r>
            <a:endParaRPr lang="en-US" b="1"/>
          </a:p>
          <a:p>
            <a:pPr lvl="1" eaLnBrk="0" hangingPunct="0">
              <a:buFont typeface="Wingdings" pitchFamily="2" charset="2"/>
              <a:buNone/>
            </a:pPr>
            <a:r>
              <a:rPr lang="ru-RU" b="1"/>
              <a:t>жұмыс</a:t>
            </a:r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 flipH="1" flipV="1">
            <a:off x="3000375" y="1785938"/>
            <a:ext cx="347663" cy="3476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 flipH="1">
            <a:off x="2771775" y="3500438"/>
            <a:ext cx="5746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 flipV="1">
            <a:off x="5929313" y="3357563"/>
            <a:ext cx="6477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9"/>
          <p:cNvSpPr>
            <a:spLocks noChangeShapeType="1"/>
          </p:cNvSpPr>
          <p:nvPr/>
        </p:nvSpPr>
        <p:spPr bwMode="auto">
          <a:xfrm flipV="1">
            <a:off x="5940425" y="1628775"/>
            <a:ext cx="431800" cy="5762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 flipH="1" flipV="1">
            <a:off x="4572000" y="1484313"/>
            <a:ext cx="0" cy="287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22"/>
          <p:cNvSpPr>
            <a:spLocks noChangeShapeType="1"/>
          </p:cNvSpPr>
          <p:nvPr/>
        </p:nvSpPr>
        <p:spPr bwMode="auto">
          <a:xfrm flipH="1">
            <a:off x="3419475" y="3860800"/>
            <a:ext cx="504825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22"/>
          <p:cNvSpPr>
            <a:spLocks noChangeShapeType="1"/>
          </p:cNvSpPr>
          <p:nvPr/>
        </p:nvSpPr>
        <p:spPr bwMode="auto">
          <a:xfrm>
            <a:off x="5572125" y="3786188"/>
            <a:ext cx="357188" cy="7858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Өз білімдерін көтеру тақырыптары</a:t>
            </a:r>
          </a:p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2010-2011о.ж.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484784"/>
          <a:ext cx="7632848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55"/>
                <a:gridCol w="2348569"/>
                <a:gridCol w="4843924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№ 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Мұғалімнің аты-жөні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Өзіндік білім көтеру тақырыбы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Аяпбергенова</a:t>
                      </a:r>
                      <a:r>
                        <a:rPr lang="kk-KZ" baseline="0" dirty="0" smtClean="0"/>
                        <a:t> К.О.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Акишова Ш.Б.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/>
                        <a:t>Білім беруді ізгілендіруді</a:t>
                      </a:r>
                      <a:r>
                        <a:rPr lang="kk-KZ" sz="1400" baseline="0" dirty="0" smtClean="0"/>
                        <a:t> көздейтін оқытудың жаңа технологияларын енгізе отырып,белсенділігі күшті ізденімпаз қабілеті дамыған жеке тұлға қалыптастыру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Досмухамедова А.А.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Кауканова Ж.Х.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/>
                        <a:t>Оқушылардың ойлау қабілеттерін логикалық тапсырмалар прқылы дамыту</a:t>
                      </a:r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Кубенова Г.Ж.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/>
                        <a:t>“Оқушылардың ойын арқылы шығармашылық қабілетін дамыту”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Құрметбек Бағжан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/>
                        <a:t>Қайырбекова Ұ.Қ.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Мауленова Г.С.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/>
                        <a:t>“Сабақ үстінде оқушыларды шығармашылыққа үйретудің  әдістерін үйрену”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Онайбаева Б.Б.</a:t>
                      </a:r>
                      <a:endParaRPr lang="ru-RU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dirty="0" smtClean="0"/>
                        <a:t>“Оқушыларды еркін сөйлеуге үйрету, тіл байлығын арттыру”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9213"/>
            <a:ext cx="8205787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4292600"/>
            <a:ext cx="33289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85631">
            <a:off x="5605544" y="751993"/>
            <a:ext cx="2823892" cy="3111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98022">
            <a:off x="415776" y="528778"/>
            <a:ext cx="2493035" cy="3172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2951821" y="3537013"/>
            <a:ext cx="2448273" cy="3384376"/>
          </a:xfrm>
          <a:prstGeom prst="snip2DiagRect">
            <a:avLst>
              <a:gd name="adj1" fmla="val 1748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87824" y="980728"/>
            <a:ext cx="2642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/>
              <a:t>Мектеп кітапханасы</a:t>
            </a:r>
          </a:p>
          <a:p>
            <a:pPr algn="ctr"/>
            <a:r>
              <a:rPr lang="kk-KZ" b="1" dirty="0" smtClean="0"/>
              <a:t>мұғалімнің  барлық </a:t>
            </a:r>
          </a:p>
          <a:p>
            <a:pPr algn="ctr"/>
            <a:r>
              <a:rPr lang="kk-KZ" b="1" dirty="0" smtClean="0"/>
              <a:t>сұраныстарына </a:t>
            </a:r>
          </a:p>
          <a:p>
            <a:pPr algn="ctr"/>
            <a:r>
              <a:rPr lang="kk-KZ" b="1" dirty="0" smtClean="0"/>
              <a:t>жағдай жасап </a:t>
            </a:r>
          </a:p>
          <a:p>
            <a:pPr algn="ctr"/>
            <a:r>
              <a:rPr lang="kk-KZ" b="1" dirty="0" smtClean="0"/>
              <a:t>отырады</a:t>
            </a:r>
          </a:p>
          <a:p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3048000" y="457200"/>
            <a:ext cx="3124200" cy="1295400"/>
          </a:xfrm>
          <a:prstGeom prst="flowChartAlternateProcess">
            <a:avLst/>
          </a:prstGeom>
          <a:gradFill rotWithShape="1">
            <a:gsLst>
              <a:gs pos="0">
                <a:srgbClr val="FF9933"/>
              </a:gs>
              <a:gs pos="100000">
                <a:srgbClr val="FF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kk-KZ" sz="2400" b="1">
                <a:solidFill>
                  <a:srgbClr val="0000FF"/>
                </a:solidFill>
              </a:rPr>
              <a:t>Өз бетінше білім жетілдіру көздері</a:t>
            </a: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11267" name="AutoShape 7"/>
          <p:cNvSpPr>
            <a:spLocks noChangeArrowheads="1"/>
          </p:cNvSpPr>
          <p:nvPr/>
        </p:nvSpPr>
        <p:spPr bwMode="auto">
          <a:xfrm>
            <a:off x="6019800" y="2895600"/>
            <a:ext cx="2895600" cy="1676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000">
                <a:solidFill>
                  <a:srgbClr val="FF0066"/>
                </a:solidFill>
              </a:rPr>
              <a:t>Педагогика  ғылымы  жетістіктерін  жүйелі  оқып-үйрену</a:t>
            </a:r>
            <a:endParaRPr lang="ru-RU" sz="2000">
              <a:solidFill>
                <a:srgbClr val="FF0066"/>
              </a:solidFill>
            </a:endParaRPr>
          </a:p>
        </p:txBody>
      </p:sp>
      <p:sp>
        <p:nvSpPr>
          <p:cNvPr id="11268" name="AutoShape 9"/>
          <p:cNvSpPr>
            <a:spLocks noChangeArrowheads="1"/>
          </p:cNvSpPr>
          <p:nvPr/>
        </p:nvSpPr>
        <p:spPr bwMode="auto">
          <a:xfrm>
            <a:off x="3048000" y="4724400"/>
            <a:ext cx="3276600" cy="1371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000">
                <a:solidFill>
                  <a:srgbClr val="0000FF"/>
                </a:solidFill>
              </a:rPr>
              <a:t>Өзіндік іс-тәжірибе мен арнайы сынақ жұмыстарын жүргізу</a:t>
            </a:r>
            <a:endParaRPr lang="ru-RU" sz="2000">
              <a:solidFill>
                <a:srgbClr val="0000FF"/>
              </a:solidFill>
            </a:endParaRPr>
          </a:p>
        </p:txBody>
      </p:sp>
      <p:sp>
        <p:nvSpPr>
          <p:cNvPr id="11269" name="AutoShape 11"/>
          <p:cNvSpPr>
            <a:spLocks noChangeArrowheads="1"/>
          </p:cNvSpPr>
          <p:nvPr/>
        </p:nvSpPr>
        <p:spPr bwMode="auto">
          <a:xfrm>
            <a:off x="304800" y="2971800"/>
            <a:ext cx="2819400" cy="1676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2000">
                <a:solidFill>
                  <a:srgbClr val="FF0066"/>
                </a:solidFill>
              </a:rPr>
              <a:t>Педагогикалық озат тәжірибені зерттеп,жинақтау</a:t>
            </a:r>
            <a:endParaRPr lang="ru-RU" sz="2000">
              <a:solidFill>
                <a:srgbClr val="FF0066"/>
              </a:solidFill>
            </a:endParaRPr>
          </a:p>
        </p:txBody>
      </p:sp>
      <p:sp>
        <p:nvSpPr>
          <p:cNvPr id="11270" name="Line 13"/>
          <p:cNvSpPr>
            <a:spLocks noChangeShapeType="1"/>
          </p:cNvSpPr>
          <p:nvPr/>
        </p:nvSpPr>
        <p:spPr bwMode="auto">
          <a:xfrm flipH="1">
            <a:off x="3048000" y="2286000"/>
            <a:ext cx="6858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14"/>
          <p:cNvSpPr>
            <a:spLocks noChangeShapeType="1"/>
          </p:cNvSpPr>
          <p:nvPr/>
        </p:nvSpPr>
        <p:spPr bwMode="auto">
          <a:xfrm flipH="1">
            <a:off x="4572000" y="3048000"/>
            <a:ext cx="7620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7"/>
          <p:cNvSpPr>
            <a:spLocks noChangeShapeType="1"/>
          </p:cNvSpPr>
          <p:nvPr/>
        </p:nvSpPr>
        <p:spPr bwMode="auto">
          <a:xfrm>
            <a:off x="5486400" y="2209800"/>
            <a:ext cx="609600" cy="609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/>
          <p:cNvSpPr>
            <a:spLocks noChangeArrowheads="1"/>
          </p:cNvSpPr>
          <p:nvPr/>
        </p:nvSpPr>
        <p:spPr bwMode="auto">
          <a:xfrm>
            <a:off x="0" y="152400"/>
            <a:ext cx="3131840" cy="2743200"/>
          </a:xfrm>
          <a:prstGeom prst="flowChartPreparation">
            <a:avLst/>
          </a:prstGeom>
          <a:gradFill rotWithShape="1">
            <a:gsLst>
              <a:gs pos="0">
                <a:srgbClr val="FF00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kk-KZ" sz="2400" dirty="0">
                <a:solidFill>
                  <a:srgbClr val="0000FF"/>
                </a:solidFill>
                <a:latin typeface="+mn-lt"/>
              </a:rPr>
              <a:t>Өз бетінше  білім жетілдірудің басты бағыттары</a:t>
            </a:r>
            <a:endParaRPr lang="ru-RU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291" name="AutoShape 9"/>
          <p:cNvSpPr>
            <a:spLocks noChangeArrowheads="1"/>
          </p:cNvSpPr>
          <p:nvPr/>
        </p:nvSpPr>
        <p:spPr bwMode="auto">
          <a:xfrm>
            <a:off x="4495800" y="4419600"/>
            <a:ext cx="4876800" cy="2438400"/>
          </a:xfrm>
          <a:prstGeom prst="diamond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kk-KZ" sz="2400" dirty="0">
                <a:latin typeface="+mn-lt"/>
              </a:rPr>
              <a:t>Жалпы ой-өрісін кеңейту, жалпы білімін көтеру</a:t>
            </a:r>
            <a:endParaRPr lang="ru-RU" sz="2400" dirty="0">
              <a:latin typeface="+mn-lt"/>
            </a:endParaRPr>
          </a:p>
        </p:txBody>
      </p:sp>
      <p:sp>
        <p:nvSpPr>
          <p:cNvPr id="12292" name="AutoShape 11"/>
          <p:cNvSpPr>
            <a:spLocks noChangeArrowheads="1"/>
          </p:cNvSpPr>
          <p:nvPr/>
        </p:nvSpPr>
        <p:spPr bwMode="auto">
          <a:xfrm>
            <a:off x="4191000" y="2209800"/>
            <a:ext cx="5181600" cy="2209800"/>
          </a:xfrm>
          <a:prstGeom prst="diamond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kk-KZ" sz="2400" dirty="0">
                <a:latin typeface="+mn-lt"/>
              </a:rPr>
              <a:t>Өзіндік танымдық-шығармашылық қабілеттерін арттыру</a:t>
            </a:r>
            <a:endParaRPr lang="ru-RU" sz="2400" dirty="0">
              <a:latin typeface="+mn-lt"/>
            </a:endParaRP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4191000" y="0"/>
            <a:ext cx="4648200" cy="2209800"/>
          </a:xfrm>
          <a:prstGeom prst="diamond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kk-KZ" sz="2400" dirty="0">
                <a:latin typeface="+mn-lt"/>
              </a:rPr>
              <a:t>Кәсіби  шеберлігін, пәндік біліктілігін  жетілдіру</a:t>
            </a:r>
            <a:endParaRPr lang="ru-RU" sz="2400" dirty="0">
              <a:latin typeface="+mn-lt"/>
            </a:endParaRPr>
          </a:p>
        </p:txBody>
      </p:sp>
      <p:sp>
        <p:nvSpPr>
          <p:cNvPr id="12294" name="AutoShape 12"/>
          <p:cNvSpPr>
            <a:spLocks noChangeArrowheads="1"/>
          </p:cNvSpPr>
          <p:nvPr/>
        </p:nvSpPr>
        <p:spPr bwMode="auto">
          <a:xfrm rot="-4644760">
            <a:off x="3429000" y="304800"/>
            <a:ext cx="609600" cy="1981200"/>
          </a:xfrm>
          <a:prstGeom prst="curvedRightArrow">
            <a:avLst>
              <a:gd name="adj1" fmla="val 65000"/>
              <a:gd name="adj2" fmla="val 130000"/>
              <a:gd name="adj3" fmla="val 33333"/>
            </a:avLst>
          </a:prstGeom>
          <a:gradFill rotWithShape="1">
            <a:gsLst>
              <a:gs pos="0">
                <a:srgbClr val="FF00FF"/>
              </a:gs>
              <a:gs pos="50000">
                <a:srgbClr val="FFFF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13"/>
          <p:cNvSpPr>
            <a:spLocks noChangeArrowheads="1"/>
          </p:cNvSpPr>
          <p:nvPr/>
        </p:nvSpPr>
        <p:spPr bwMode="auto">
          <a:xfrm rot="-3248115">
            <a:off x="2781300" y="2171700"/>
            <a:ext cx="838200" cy="1981200"/>
          </a:xfrm>
          <a:prstGeom prst="curvedRightArrow">
            <a:avLst>
              <a:gd name="adj1" fmla="val 44778"/>
              <a:gd name="adj2" fmla="val 103956"/>
              <a:gd name="adj3" fmla="val 51079"/>
            </a:avLst>
          </a:prstGeom>
          <a:gradFill rotWithShape="1">
            <a:gsLst>
              <a:gs pos="0">
                <a:srgbClr val="FF00FF"/>
              </a:gs>
              <a:gs pos="50000">
                <a:srgbClr val="FFFF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14"/>
          <p:cNvSpPr>
            <a:spLocks noChangeArrowheads="1"/>
          </p:cNvSpPr>
          <p:nvPr/>
        </p:nvSpPr>
        <p:spPr bwMode="auto">
          <a:xfrm rot="-2497852">
            <a:off x="2592388" y="2378075"/>
            <a:ext cx="381000" cy="3743325"/>
          </a:xfrm>
          <a:prstGeom prst="curvedRightArrow">
            <a:avLst>
              <a:gd name="adj1" fmla="val 196500"/>
              <a:gd name="adj2" fmla="val 393000"/>
              <a:gd name="adj3" fmla="val 0"/>
            </a:avLst>
          </a:prstGeom>
          <a:gradFill rotWithShape="1">
            <a:gsLst>
              <a:gs pos="0">
                <a:srgbClr val="FF00FF"/>
              </a:gs>
              <a:gs pos="50000">
                <a:srgbClr val="FFFF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16561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288" y="2420888"/>
            <a:ext cx="154352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n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509120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548680"/>
            <a:ext cx="6606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Кауканова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Жанна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Хамзақызы</a:t>
            </a:r>
            <a:r>
              <a:rPr lang="kk-KZ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1600" b="1" dirty="0" smtClean="0">
                <a:latin typeface="+mn-lt"/>
              </a:rPr>
              <a:t>– бірінші санатты, арнаулы орта білімді, 25 жыл бастауыш сынып мұғалімі. </a:t>
            </a:r>
          </a:p>
          <a:p>
            <a:r>
              <a:rPr lang="kk-KZ" sz="1600" b="1" dirty="0" smtClean="0">
                <a:latin typeface="+mn-lt"/>
              </a:rPr>
              <a:t>Әдістемелік тақырыбы</a:t>
            </a:r>
            <a:r>
              <a:rPr lang="kk-KZ" sz="1600" b="1" i="1" dirty="0" smtClean="0">
                <a:latin typeface="+mn-lt"/>
              </a:rPr>
              <a:t>: “Оқушылардың пәнге   деген қызығушылық тарын ұлттық ойын арқылы ояту”</a:t>
            </a:r>
            <a:endParaRPr lang="ru-RU" sz="1600" b="1" i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08920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Досмухамедова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Айгүл Айтжанқызы</a:t>
            </a:r>
            <a:r>
              <a:rPr lang="kk-KZ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1600" b="1" dirty="0" smtClean="0">
                <a:latin typeface="+mn-lt"/>
              </a:rPr>
              <a:t>– бірінші санатты, жоғары білімді,  17 жыл бастауыш сынып мұғалімі.   Әдістемелік тақырыбы</a:t>
            </a:r>
            <a:r>
              <a:rPr lang="kk-KZ" sz="1600" b="1" i="1" dirty="0" smtClean="0">
                <a:latin typeface="+mn-lt"/>
              </a:rPr>
              <a:t>: </a:t>
            </a:r>
          </a:p>
          <a:p>
            <a:r>
              <a:rPr lang="kk-KZ" sz="1600" b="1" i="1" dirty="0" smtClean="0">
                <a:latin typeface="+mn-lt"/>
              </a:rPr>
              <a:t>“</a:t>
            </a:r>
            <a:r>
              <a:rPr lang="kk-KZ" sz="1600" b="1" i="1" dirty="0" smtClean="0"/>
              <a:t>Тиімді тәсілдерді пайдалана отырып, белсенділік, білім- ділік қабілеттерін дамыту арқылы жеке тұлға қалыптастыру</a:t>
            </a:r>
            <a:r>
              <a:rPr lang="kk-KZ" sz="1600" b="1" i="1" dirty="0" smtClean="0">
                <a:latin typeface="+mn-lt"/>
              </a:rPr>
              <a:t>”</a:t>
            </a:r>
            <a:endParaRPr lang="ru-RU" sz="1600" b="1" i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869160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Кубенова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Гүлнар Жұмабекқызы</a:t>
            </a:r>
            <a:r>
              <a:rPr lang="kk-KZ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1600" b="1" dirty="0" smtClean="0">
                <a:latin typeface="+mn-lt"/>
              </a:rPr>
              <a:t>– екінші санатты, жоғары білімді,  20 жыл бастауыш сынып мұғалімі. </a:t>
            </a:r>
          </a:p>
          <a:p>
            <a:r>
              <a:rPr lang="kk-KZ" sz="1600" b="1" dirty="0" smtClean="0">
                <a:latin typeface="+mn-lt"/>
              </a:rPr>
              <a:t>Әдістемелік тақырыбы</a:t>
            </a:r>
            <a:r>
              <a:rPr lang="kk-KZ" sz="1600" b="1" i="1" dirty="0" smtClean="0">
                <a:latin typeface="+mn-lt"/>
              </a:rPr>
              <a:t>: “Жаңа  ақпаратты технологияларды пайдалану арқылы жеке тұлғағаның  құзыреттілігін қалыптастыру”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>
            <a:off x="1447800" y="685800"/>
            <a:ext cx="6781800" cy="1295400"/>
          </a:xfrm>
          <a:prstGeom prst="flowChartPreparation">
            <a:avLst/>
          </a:prstGeom>
          <a:gradFill rotWithShape="1">
            <a:gsLst>
              <a:gs pos="0">
                <a:srgbClr val="FF00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kk-KZ" sz="3000" b="1" i="1" dirty="0">
                <a:solidFill>
                  <a:srgbClr val="0000FF"/>
                </a:solidFill>
              </a:rPr>
              <a:t>Білім  жетілдірудің  негізгі мазмұны</a:t>
            </a:r>
            <a:endParaRPr lang="ru-RU" sz="3000" b="1" i="1" dirty="0">
              <a:solidFill>
                <a:srgbClr val="0000FF"/>
              </a:solidFill>
            </a:endParaRPr>
          </a:p>
        </p:txBody>
      </p:sp>
      <p:sp>
        <p:nvSpPr>
          <p:cNvPr id="13315" name="AutoShape 8"/>
          <p:cNvSpPr>
            <a:spLocks noChangeArrowheads="1"/>
          </p:cNvSpPr>
          <p:nvPr/>
        </p:nvSpPr>
        <p:spPr bwMode="auto">
          <a:xfrm>
            <a:off x="0" y="2348880"/>
            <a:ext cx="3429000" cy="2209800"/>
          </a:xfrm>
          <a:prstGeom prst="diamond">
            <a:avLst/>
          </a:pr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kk-KZ" sz="2000" b="1" dirty="0">
                <a:solidFill>
                  <a:srgbClr val="000099"/>
                </a:solidFill>
              </a:rPr>
              <a:t>Әдістемелік  білімін жетілдіру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3316" name="AutoShape 9"/>
          <p:cNvSpPr>
            <a:spLocks noChangeArrowheads="1"/>
          </p:cNvSpPr>
          <p:nvPr/>
        </p:nvSpPr>
        <p:spPr bwMode="auto">
          <a:xfrm>
            <a:off x="4419600" y="4343400"/>
            <a:ext cx="3429000" cy="2209800"/>
          </a:xfrm>
          <a:prstGeom prst="diamond">
            <a:avLst/>
          </a:pr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kk-KZ" sz="2000" b="1">
                <a:solidFill>
                  <a:srgbClr val="000099"/>
                </a:solidFill>
              </a:rPr>
              <a:t>Жалпы мәдени  білімін  жетілдіру</a:t>
            </a:r>
            <a:endParaRPr lang="ru-RU" sz="2000" b="1">
              <a:solidFill>
                <a:srgbClr val="000099"/>
              </a:solidFill>
            </a:endParaRPr>
          </a:p>
        </p:txBody>
      </p:sp>
      <p:sp>
        <p:nvSpPr>
          <p:cNvPr id="13317" name="AutoShape 10"/>
          <p:cNvSpPr>
            <a:spLocks noChangeArrowheads="1"/>
          </p:cNvSpPr>
          <p:nvPr/>
        </p:nvSpPr>
        <p:spPr bwMode="auto">
          <a:xfrm>
            <a:off x="5943600" y="2590800"/>
            <a:ext cx="3429000" cy="2209800"/>
          </a:xfrm>
          <a:prstGeom prst="diamond">
            <a:avLst/>
          </a:pr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kk-KZ" sz="2400" b="1">
                <a:solidFill>
                  <a:srgbClr val="000099"/>
                </a:solidFill>
              </a:rPr>
              <a:t>Пәндік білімін жетілдіру</a:t>
            </a:r>
            <a:endParaRPr lang="ru-RU" sz="2400" b="1">
              <a:solidFill>
                <a:srgbClr val="000099"/>
              </a:solidFill>
            </a:endParaRPr>
          </a:p>
        </p:txBody>
      </p:sp>
      <p:sp>
        <p:nvSpPr>
          <p:cNvPr id="13318" name="Line 12"/>
          <p:cNvSpPr>
            <a:spLocks noChangeShapeType="1"/>
          </p:cNvSpPr>
          <p:nvPr/>
        </p:nvSpPr>
        <p:spPr bwMode="auto">
          <a:xfrm flipH="1">
            <a:off x="2987824" y="2132856"/>
            <a:ext cx="1483990" cy="432048"/>
          </a:xfrm>
          <a:prstGeom prst="line">
            <a:avLst/>
          </a:prstGeom>
          <a:noFill/>
          <a:ln w="76200">
            <a:pattFill prst="pct80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14"/>
          <p:cNvSpPr>
            <a:spLocks noChangeShapeType="1"/>
          </p:cNvSpPr>
          <p:nvPr/>
        </p:nvSpPr>
        <p:spPr bwMode="auto">
          <a:xfrm>
            <a:off x="5029200" y="2133600"/>
            <a:ext cx="838200" cy="2133600"/>
          </a:xfrm>
          <a:prstGeom prst="line">
            <a:avLst/>
          </a:prstGeom>
          <a:noFill/>
          <a:ln w="76200">
            <a:pattFill prst="pct80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15"/>
          <p:cNvSpPr>
            <a:spLocks noChangeShapeType="1"/>
          </p:cNvSpPr>
          <p:nvPr/>
        </p:nvSpPr>
        <p:spPr bwMode="auto">
          <a:xfrm>
            <a:off x="5004048" y="2132856"/>
            <a:ext cx="1800200" cy="648072"/>
          </a:xfrm>
          <a:prstGeom prst="line">
            <a:avLst/>
          </a:prstGeom>
          <a:noFill/>
          <a:ln w="76200">
            <a:pattFill prst="pct80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AutoShape 16"/>
          <p:cNvSpPr>
            <a:spLocks noChangeArrowheads="1"/>
          </p:cNvSpPr>
          <p:nvPr/>
        </p:nvSpPr>
        <p:spPr bwMode="auto">
          <a:xfrm>
            <a:off x="914400" y="4267200"/>
            <a:ext cx="3429000" cy="2209800"/>
          </a:xfrm>
          <a:prstGeom prst="diamond">
            <a:avLst/>
          </a:prstGeom>
          <a:gradFill rotWithShape="1">
            <a:gsLst>
              <a:gs pos="0">
                <a:srgbClr val="FFFF00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kk-KZ" sz="2000" b="1" dirty="0">
                <a:solidFill>
                  <a:srgbClr val="000099"/>
                </a:solidFill>
              </a:rPr>
              <a:t>Теориялық білімін жетілдіру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 flipH="1">
            <a:off x="3733800" y="2133600"/>
            <a:ext cx="762000" cy="2209800"/>
          </a:xfrm>
          <a:prstGeom prst="line">
            <a:avLst/>
          </a:prstGeom>
          <a:noFill/>
          <a:ln w="76200">
            <a:pattFill prst="pct80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467544" y="332656"/>
            <a:ext cx="8496944" cy="136815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</a:rPr>
              <a:t>Озат тәжірибе дегеніміз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 rot="1185037">
            <a:off x="611560" y="2132856"/>
            <a:ext cx="2088232" cy="208823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Ғылыми-зерттеуші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</a:rPr>
              <a:t>шығармашыл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 rot="932455">
            <a:off x="1933254" y="4318645"/>
            <a:ext cx="2088232" cy="208823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Көптің сұранысын қажет ететін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 rot="20578921">
            <a:off x="5119897" y="4336937"/>
            <a:ext cx="2088232" cy="208823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Әдістемелік жинағы бар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3563888" y="1844824"/>
            <a:ext cx="2088232" cy="208823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Практика жүзінде өзіндік идеясы бар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 rot="20318442">
            <a:off x="6660232" y="2276872"/>
            <a:ext cx="2088232" cy="2088232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Өзгені қызықтыратын әдіс-тәсілі бар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mtClean="0">
                <a:solidFill>
                  <a:srgbClr val="FF0000"/>
                </a:solidFill>
              </a:rPr>
              <a:t>Бастауыш ӘБ озат мұғалімі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</a:rPr>
              <a:t>1 санатты;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</a:rPr>
              <a:t>35 жыл өтілі бар;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</a:rPr>
              <a:t>“Жаңашыл мұғалім” номинация иегері;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</a:rPr>
              <a:t>Қалалық, облыстық деңгейдегі жүлдегер;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</a:rPr>
              <a:t>Бастауыш сыныптар ОҒЖ  жетекшісі ;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Blip>
                <a:blip r:embed="rId2"/>
              </a:buBlip>
              <a:defRPr/>
            </a:pP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</a:rPr>
              <a:t>Қаланың құрметті азаматшасы.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400" dirty="0"/>
          </a:p>
        </p:txBody>
      </p:sp>
      <p:pic>
        <p:nvPicPr>
          <p:cNvPr id="23556" name="Picture 4" descr="D:\галина\Галя\IMG_04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00125" y="1571625"/>
            <a:ext cx="3214688" cy="471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Учитель\Рабочий стол\Аяпбергенова К.О\фото 2011\Фото\Мектеп өмірінен\Фотосурет-2010\IMG_08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988840"/>
            <a:ext cx="460851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3203848" y="332656"/>
            <a:ext cx="2664296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Қостанай облыстық ББ 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марапаттау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2009 жыл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76256" y="2204864"/>
            <a:ext cx="1728192" cy="22322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Қостанай қаласы әкімінің мақтау қағазы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2011жыл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2276872"/>
            <a:ext cx="1872208" cy="213853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Лисаков қаласы әкімінің мақтау қағазы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2010жыл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75856" y="4941168"/>
            <a:ext cx="2664296" cy="14184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Лисаков  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қаласы ББ 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марапаттау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2008 жыл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 rot="3393511">
            <a:off x="6479944" y="1002497"/>
            <a:ext cx="2520280" cy="1700457"/>
          </a:xfrm>
          <a:prstGeom prst="cloudCallout">
            <a:avLst>
              <a:gd name="adj1" fmla="val -4590"/>
              <a:gd name="adj2" fmla="val 893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</a:t>
            </a:r>
            <a:r>
              <a:rPr lang="kk-KZ" b="1" dirty="0" smtClean="0">
                <a:solidFill>
                  <a:srgbClr val="002060"/>
                </a:solidFill>
              </a:rPr>
              <a:t>Озат тәжірибелі шебер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275856" y="116632"/>
            <a:ext cx="2520280" cy="1368152"/>
          </a:xfrm>
          <a:prstGeom prst="cloudCallout">
            <a:avLst>
              <a:gd name="adj1" fmla="val 396"/>
              <a:gd name="adj2" fmla="val 871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Әдіс-тәсілдері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жаңашыл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0800000">
            <a:off x="3347864" y="5373216"/>
            <a:ext cx="2448272" cy="1296144"/>
          </a:xfrm>
          <a:prstGeom prst="cloudCallout">
            <a:avLst>
              <a:gd name="adj1" fmla="val -93"/>
              <a:gd name="adj2" fmla="val 909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Жастарға үйретері мол тәлімгер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7615263">
            <a:off x="6608716" y="4513745"/>
            <a:ext cx="2520280" cy="1670278"/>
          </a:xfrm>
          <a:prstGeom prst="cloudCallout">
            <a:avLst>
              <a:gd name="adj1" fmla="val 4117"/>
              <a:gd name="adj2" fmla="val 1047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Білімін практикада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үйретуші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14263930">
            <a:off x="214040" y="4664314"/>
            <a:ext cx="2520280" cy="1470989"/>
          </a:xfrm>
          <a:prstGeom prst="cloudCallout">
            <a:avLst>
              <a:gd name="adj1" fmla="val 9708"/>
              <a:gd name="adj2" fmla="val 10933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Өз ісімен құрметті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9739549">
            <a:off x="-74080" y="923653"/>
            <a:ext cx="2631017" cy="1422668"/>
          </a:xfrm>
          <a:prstGeom prst="cloudCallout">
            <a:avLst>
              <a:gd name="adj1" fmla="val 31706"/>
              <a:gd name="adj2" fmla="val 1144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Оқу-тәрбие жұмысында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шығармашыл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Picture 3" descr="C:\Documents and Settings\Учитель\Рабочий стол\Аяпбергенова К.О\Фото 2011апай\Фоткалар59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628800"/>
            <a:ext cx="3384376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Учитель\Рабочий стол\Аяпбергенова К.О\фото 2011\Фото\ФОТО-4А\ару ана\Изображение 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268760"/>
            <a:ext cx="3166698" cy="3870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rot="19803086">
            <a:off x="-35001" y="818020"/>
            <a:ext cx="409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Қалалық “Ару аналар” ансамблін 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</a:rPr>
              <a:t>алғаш құрған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345163">
            <a:off x="4502881" y="5002680"/>
            <a:ext cx="3213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Өнерімен жұртқа танымал</a:t>
            </a:r>
          </a:p>
          <a:p>
            <a:pPr algn="ctr"/>
            <a:r>
              <a:rPr lang="kk-KZ" b="1" dirty="0" smtClean="0">
                <a:solidFill>
                  <a:srgbClr val="FF0000"/>
                </a:solidFill>
              </a:rPr>
              <a:t>құрметті ана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755311">
            <a:off x="4841802" y="671742"/>
            <a:ext cx="3469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5">
                    <a:lumMod val="75000"/>
                  </a:schemeClr>
                </a:solidFill>
              </a:rPr>
              <a:t>Мен- ұстазбын, </a:t>
            </a:r>
          </a:p>
          <a:p>
            <a:pPr algn="ctr"/>
            <a:r>
              <a:rPr lang="kk-KZ" sz="1600" b="1" dirty="0" smtClean="0">
                <a:solidFill>
                  <a:schemeClr val="accent5">
                    <a:lumMod val="75000"/>
                  </a:schemeClr>
                </a:solidFill>
              </a:rPr>
              <a:t>бала жайын ойлайтын</a:t>
            </a:r>
          </a:p>
          <a:p>
            <a:pPr algn="ctr"/>
            <a:r>
              <a:rPr lang="kk-KZ" sz="1600" b="1" dirty="0" smtClean="0">
                <a:solidFill>
                  <a:schemeClr val="accent5">
                    <a:lumMod val="75000"/>
                  </a:schemeClr>
                </a:solidFill>
              </a:rPr>
              <a:t>Шәкіртімнің қызығына тоймайтын</a:t>
            </a:r>
          </a:p>
        </p:txBody>
      </p:sp>
      <p:sp>
        <p:nvSpPr>
          <p:cNvPr id="7" name="TextBox 6"/>
          <p:cNvSpPr txBox="1"/>
          <p:nvPr/>
        </p:nvSpPr>
        <p:spPr>
          <a:xfrm rot="2080158">
            <a:off x="742685" y="4821267"/>
            <a:ext cx="2851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4">
                    <a:lumMod val="75000"/>
                  </a:schemeClr>
                </a:solidFill>
              </a:rPr>
              <a:t>Мен- ұстазбын</a:t>
            </a:r>
          </a:p>
          <a:p>
            <a:pPr algn="ctr"/>
            <a:r>
              <a:rPr lang="kk-KZ" sz="1600" b="1" dirty="0" smtClean="0">
                <a:solidFill>
                  <a:schemeClr val="accent4">
                    <a:lumMod val="75000"/>
                  </a:schemeClr>
                </a:solidFill>
              </a:rPr>
              <a:t>Білім шыңын бойлайтын,</a:t>
            </a:r>
          </a:p>
          <a:p>
            <a:pPr algn="ctr"/>
            <a:r>
              <a:rPr lang="kk-KZ" sz="1600" b="1" dirty="0" smtClean="0">
                <a:solidFill>
                  <a:schemeClr val="accent4">
                    <a:lumMod val="75000"/>
                  </a:schemeClr>
                </a:solidFill>
              </a:rPr>
              <a:t>Компьютердің құлағында </a:t>
            </a:r>
          </a:p>
          <a:p>
            <a:pPr algn="ctr"/>
            <a:r>
              <a:rPr lang="kk-KZ" sz="1600" b="1" dirty="0" smtClean="0">
                <a:solidFill>
                  <a:schemeClr val="accent4">
                    <a:lumMod val="75000"/>
                  </a:schemeClr>
                </a:solidFill>
              </a:rPr>
              <a:t>ойнайтын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10" descr="1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132856"/>
            <a:ext cx="2016224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 descr="1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2348880"/>
            <a:ext cx="1656184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Documents and Settings\Учитель\Рабочий стол\Аяпбергенова К.О\фото 2011\Фото\Мектеп өмірінен\1-Бсыныбыфото\Изображение 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598964">
            <a:off x="323528" y="548680"/>
            <a:ext cx="30480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0659" name="Picture 3" descr="C:\Documents and Settings\Учитель\Рабочий стол\Аяпбергенова К.О\фото 2011\Фото\Мектеп өмірінен\1-Бсыныбыфото\3 мектеп\IMG_0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70188">
            <a:off x="5821788" y="502155"/>
            <a:ext cx="2910350" cy="25049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0660" name="Picture 4" descr="C:\Documents and Settings\Учитель\Рабочий стол\Аяпбергенова К.О\фото 2011\Фото\Мектеп өмірінен\1-Бсыныбыфото\3 мектеп\IMG_00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473818">
            <a:off x="644749" y="3655694"/>
            <a:ext cx="3168352" cy="2520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0661" name="Picture 5" descr="C:\Documents and Settings\Учитель\Рабочий стол\Аяпбергенова К.О\фото 2011\Фото\Мектеп өмірінен\1-Бсыныбыфото\Изображение 0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26545">
            <a:off x="5237236" y="3657597"/>
            <a:ext cx="3123756" cy="23969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211960" y="620688"/>
            <a:ext cx="553998" cy="44586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kk-KZ" sz="2400" b="1" dirty="0" smtClean="0">
                <a:solidFill>
                  <a:srgbClr val="00B050"/>
                </a:solidFill>
              </a:rPr>
              <a:t>Шәкірттерінің сүйікті ұстазы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74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/>
              <a:t>Ата-анларымен тығыз байланысу арқылы ел Ордамыз Астанаға сыныбымен саяхат та жасап қайтты   </a:t>
            </a:r>
            <a:endParaRPr lang="ru-RU" b="1" i="1" dirty="0"/>
          </a:p>
        </p:txBody>
      </p:sp>
      <p:pic>
        <p:nvPicPr>
          <p:cNvPr id="73729" name="Picture 1" descr="C:\Documents and Settings\Учитель\Рабочий стол\Аяпбергенова К.О\Астана 5\S60001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31839">
            <a:off x="529358" y="1777934"/>
            <a:ext cx="35747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3730" name="Picture 2" descr="C:\Documents and Settings\Учитель\Рабочий стол\Аяпбергенова К.О\Астана 5\S60001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68341">
            <a:off x="4736649" y="1666857"/>
            <a:ext cx="370239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3731" name="Picture 3" descr="C:\Documents and Settings\Учитель\Рабочий стол\Аяпбергенова К.О\Астана 5\S60001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4365104"/>
            <a:ext cx="3672408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298504" cy="3819128"/>
          </a:xfrm>
        </p:spPr>
        <p:txBody>
          <a:bodyPr/>
          <a:lstStyle/>
          <a:p>
            <a:r>
              <a:rPr lang="kk-KZ" b="1" i="1" u="sng" dirty="0">
                <a:solidFill>
                  <a:srgbClr val="9900CC"/>
                </a:solidFill>
              </a:rPr>
              <a:t>ҚР білім және ғылым министрлігінің 9.09.2003ж. №370 бұйрығы;</a:t>
            </a:r>
          </a:p>
          <a:p>
            <a:r>
              <a:rPr lang="kk-KZ" b="1" i="1" u="sng" dirty="0">
                <a:solidFill>
                  <a:srgbClr val="9900CC"/>
                </a:solidFill>
              </a:rPr>
              <a:t>Қостанай облысы білім департаментінің 31.10.2003 ж. №435 бұйрығы;</a:t>
            </a:r>
          </a:p>
          <a:p>
            <a:r>
              <a:rPr lang="kk-KZ" b="1" i="1" u="sng" dirty="0">
                <a:solidFill>
                  <a:srgbClr val="9900CC"/>
                </a:solidFill>
              </a:rPr>
              <a:t>Лисаков қаласы білім бөлімінің 15.11.2003 ж. №1566 бұйрығы.</a:t>
            </a:r>
            <a:endParaRPr lang="ru-RU" b="1" i="1" u="sng" dirty="0">
              <a:solidFill>
                <a:srgbClr val="9900CC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9552" y="332656"/>
            <a:ext cx="77605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“Өзін-өзі тану” </a:t>
            </a:r>
            <a:r>
              <a:rPr lang="kk-KZ" sz="2800" b="1" dirty="0">
                <a:solidFill>
                  <a:srgbClr val="FF0000"/>
                </a:solidFill>
              </a:rPr>
              <a:t>эксперименттік алаңының </a:t>
            </a:r>
            <a:endParaRPr lang="kk-KZ" sz="2800" b="1" dirty="0" smtClean="0">
              <a:solidFill>
                <a:srgbClr val="FF0000"/>
              </a:solidFill>
            </a:endParaRPr>
          </a:p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ашылуы:2004-2005 </a:t>
            </a:r>
            <a:r>
              <a:rPr lang="kk-KZ" sz="2800" b="1" dirty="0">
                <a:solidFill>
                  <a:srgbClr val="FF0000"/>
                </a:solidFill>
              </a:rPr>
              <a:t>оқу жылы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pPr algn="l"/>
            <a:r>
              <a:rPr lang="kk-KZ" sz="2800" b="1">
                <a:solidFill>
                  <a:srgbClr val="FF3300"/>
                </a:solidFill>
              </a:rPr>
              <a:t>  Өзін-өзі тану бағдарламасының жұмыс кеңістігі:</a:t>
            </a:r>
            <a:endParaRPr lang="ru-RU" sz="2800" b="1">
              <a:solidFill>
                <a:srgbClr val="FF3300"/>
              </a:solidFill>
            </a:endParaRPr>
          </a:p>
        </p:txBody>
      </p:sp>
      <p:graphicFrame>
        <p:nvGraphicFramePr>
          <p:cNvPr id="13315" name="Diagram 3"/>
          <p:cNvGraphicFramePr>
            <a:graphicFrameLocks noChangeAspect="1"/>
          </p:cNvGraphicFramePr>
          <p:nvPr>
            <p:ph idx="1"/>
          </p:nvPr>
        </p:nvGraphicFramePr>
        <p:xfrm>
          <a:off x="2051050" y="5949950"/>
          <a:ext cx="6581775" cy="3094038"/>
        </p:xfrm>
        <a:graphic>
          <a:graphicData uri="http://schemas.openxmlformats.org/drawingml/2006/compatibility">
            <com:legacyDrawing xmlns:com="http://schemas.openxmlformats.org/drawingml/2006/compatibility" spid="_x0000_s71682"/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979613" y="3068638"/>
            <a:ext cx="4176712" cy="8413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hlink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kk-KZ" sz="2400" b="1" i="1">
                <a:solidFill>
                  <a:srgbClr val="9900CC"/>
                </a:solidFill>
              </a:rPr>
              <a:t> Тәрбиелік деңгейді  </a:t>
            </a:r>
          </a:p>
          <a:p>
            <a:pPr algn="ctr"/>
            <a:r>
              <a:rPr kumimoji="1" lang="kk-KZ" sz="2400" b="1" i="1">
                <a:solidFill>
                  <a:srgbClr val="9900CC"/>
                </a:solidFill>
              </a:rPr>
              <a:t> жетілдіру  бағыттары</a:t>
            </a:r>
            <a:endParaRPr kumimoji="1" lang="ru-RU" sz="2400" b="1" i="1">
              <a:solidFill>
                <a:srgbClr val="9900CC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43213" y="836613"/>
            <a:ext cx="3529012" cy="385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 b="1" dirty="0">
                <a:solidFill>
                  <a:srgbClr val="9900CC"/>
                </a:solidFill>
              </a:rPr>
              <a:t>Мектеп парламенті бағыты</a:t>
            </a:r>
            <a:endParaRPr lang="ru-RU" b="1" dirty="0">
              <a:solidFill>
                <a:srgbClr val="9900CC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50825" y="1773238"/>
            <a:ext cx="4176713" cy="660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b="1" dirty="0">
                <a:solidFill>
                  <a:srgbClr val="9900CC"/>
                </a:solidFill>
              </a:rPr>
              <a:t>“</a:t>
            </a:r>
            <a:r>
              <a:rPr kumimoji="1" lang="kk-KZ" b="1" dirty="0">
                <a:solidFill>
                  <a:srgbClr val="9900CC"/>
                </a:solidFill>
              </a:rPr>
              <a:t>Білімді мыңды жығар</a:t>
            </a:r>
            <a:r>
              <a:rPr kumimoji="1" lang="en-US" b="1" dirty="0">
                <a:solidFill>
                  <a:srgbClr val="9900CC"/>
                </a:solidFill>
              </a:rPr>
              <a:t>”</a:t>
            </a:r>
            <a:r>
              <a:rPr kumimoji="1" lang="kk-KZ" b="1" dirty="0">
                <a:solidFill>
                  <a:srgbClr val="9900CC"/>
                </a:solidFill>
              </a:rPr>
              <a:t>ғылыми</a:t>
            </a:r>
          </a:p>
          <a:p>
            <a:pPr algn="ctr"/>
            <a:r>
              <a:rPr kumimoji="1" lang="kk-KZ" b="1" dirty="0">
                <a:solidFill>
                  <a:srgbClr val="9900CC"/>
                </a:solidFill>
              </a:rPr>
              <a:t>   зерттеу бағыты </a:t>
            </a:r>
            <a:endParaRPr kumimoji="1" lang="ru-RU" b="1" dirty="0">
              <a:solidFill>
                <a:srgbClr val="9900CC"/>
              </a:solidFill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0825" y="2997200"/>
            <a:ext cx="1287463" cy="660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kk-KZ" b="1">
                <a:solidFill>
                  <a:srgbClr val="9900CC"/>
                </a:solidFill>
              </a:rPr>
              <a:t>СӨС бағыты</a:t>
            </a:r>
            <a:endParaRPr kumimoji="1" lang="ru-RU" b="1">
              <a:solidFill>
                <a:srgbClr val="9900CC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9750" y="4652963"/>
            <a:ext cx="3384550" cy="660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b="1">
                <a:solidFill>
                  <a:srgbClr val="9900CC"/>
                </a:solidFill>
              </a:rPr>
              <a:t>“Өнерге қанат қаққандар”   </a:t>
            </a:r>
          </a:p>
          <a:p>
            <a:pPr algn="ctr"/>
            <a:r>
              <a:rPr lang="kk-KZ" b="1">
                <a:solidFill>
                  <a:srgbClr val="9900CC"/>
                </a:solidFill>
              </a:rPr>
              <a:t>   бағыты</a:t>
            </a:r>
            <a:endParaRPr lang="ru-RU" b="1">
              <a:solidFill>
                <a:srgbClr val="9900CC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724525" y="4508500"/>
            <a:ext cx="2663825" cy="385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kk-KZ" b="1" dirty="0">
                <a:solidFill>
                  <a:srgbClr val="9900CC"/>
                </a:solidFill>
              </a:rPr>
              <a:t>“Үш одақ”  бағыты </a:t>
            </a:r>
            <a:endParaRPr kumimoji="1" lang="ru-RU" sz="1400" b="1" dirty="0">
              <a:solidFill>
                <a:srgbClr val="9900CC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148263" y="1989138"/>
            <a:ext cx="3455987" cy="385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kk-KZ" b="1" dirty="0">
                <a:solidFill>
                  <a:srgbClr val="9900CC"/>
                </a:solidFill>
              </a:rPr>
              <a:t>Әлеуметтік қолдау бағыты</a:t>
            </a:r>
            <a:endParaRPr kumimoji="1" lang="ru-RU" b="1" dirty="0">
              <a:solidFill>
                <a:srgbClr val="9900CC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300788" y="3213100"/>
            <a:ext cx="2663825" cy="385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kk-KZ" b="1" dirty="0">
                <a:solidFill>
                  <a:srgbClr val="9900CC"/>
                </a:solidFill>
              </a:rPr>
              <a:t>“Атамекен” бағыты  </a:t>
            </a:r>
            <a:endParaRPr kumimoji="1" lang="ru-RU" b="1" dirty="0">
              <a:solidFill>
                <a:srgbClr val="9900CC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067175" y="5734050"/>
            <a:ext cx="3341688" cy="3857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kk-KZ" b="1" dirty="0">
                <a:solidFill>
                  <a:srgbClr val="9900CC"/>
                </a:solidFill>
              </a:rPr>
              <a:t>Әскери-патриоттық  бағыт</a:t>
            </a:r>
            <a:endParaRPr kumimoji="1" lang="ru-RU" b="1" dirty="0">
              <a:solidFill>
                <a:srgbClr val="9900CC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1547813" y="3213100"/>
            <a:ext cx="431800" cy="71438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339975" y="2420938"/>
            <a:ext cx="1223963" cy="647700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2195513" y="3933825"/>
            <a:ext cx="1152525" cy="719138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4284663" y="1196975"/>
            <a:ext cx="431800" cy="1871663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5364163" y="2349500"/>
            <a:ext cx="1152525" cy="719138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5292725" y="3933825"/>
            <a:ext cx="1511300" cy="574675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6156325" y="3429000"/>
            <a:ext cx="144463" cy="0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356100" y="3933825"/>
            <a:ext cx="647700" cy="1800225"/>
          </a:xfrm>
          <a:prstGeom prst="line">
            <a:avLst/>
          </a:prstGeom>
          <a:noFill/>
          <a:ln w="9525">
            <a:solidFill>
              <a:srgbClr val="FF66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468313" y="5373688"/>
            <a:ext cx="3455987" cy="433387"/>
          </a:xfrm>
          <a:prstGeom prst="upArrowCallout">
            <a:avLst>
              <a:gd name="adj1" fmla="val 102559"/>
              <a:gd name="adj2" fmla="val 141693"/>
              <a:gd name="adj3" fmla="val 16741"/>
              <a:gd name="adj4" fmla="val 66667"/>
            </a:avLst>
          </a:prstGeom>
          <a:solidFill>
            <a:srgbClr val="FFFF00"/>
          </a:soli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1200" b="1">
                <a:solidFill>
                  <a:srgbClr val="FF3300"/>
                </a:solidFill>
              </a:rPr>
              <a:t>“Жасампаздық жемісі” қорытынды концерт</a:t>
            </a:r>
            <a:endParaRPr lang="ru-RU" sz="1200" b="1">
              <a:solidFill>
                <a:srgbClr val="FF3300"/>
              </a:solidFill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5219700" y="2420938"/>
            <a:ext cx="3671888" cy="360362"/>
          </a:xfrm>
          <a:prstGeom prst="upArrowCallout">
            <a:avLst>
              <a:gd name="adj1" fmla="val 118499"/>
              <a:gd name="adj2" fmla="val 181051"/>
              <a:gd name="adj3" fmla="val 22468"/>
              <a:gd name="adj4" fmla="val 66667"/>
            </a:avLst>
          </a:prstGeom>
          <a:solidFill>
            <a:srgbClr val="FFFF00"/>
          </a:soli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1200" b="1">
                <a:solidFill>
                  <a:srgbClr val="FF3300"/>
                </a:solidFill>
              </a:rPr>
              <a:t>“Жанашырлық жанға қуат” </a:t>
            </a:r>
            <a:r>
              <a:rPr lang="kk-KZ" sz="1200">
                <a:solidFill>
                  <a:srgbClr val="FF3300"/>
                </a:solidFill>
              </a:rPr>
              <a:t>кешенді бағдарлама</a:t>
            </a:r>
            <a:endParaRPr lang="ru-RU" sz="800">
              <a:solidFill>
                <a:srgbClr val="FF3300"/>
              </a:solidFill>
            </a:endParaRP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5364163" y="4941888"/>
            <a:ext cx="3455987" cy="433387"/>
          </a:xfrm>
          <a:prstGeom prst="upArrowCallout">
            <a:avLst>
              <a:gd name="adj1" fmla="val 102559"/>
              <a:gd name="adj2" fmla="val 141693"/>
              <a:gd name="adj3" fmla="val 16741"/>
              <a:gd name="adj4" fmla="val 66667"/>
            </a:avLst>
          </a:prstGeom>
          <a:solidFill>
            <a:srgbClr val="FFFF00"/>
          </a:soli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1200" b="1">
                <a:solidFill>
                  <a:srgbClr val="FF3300"/>
                </a:solidFill>
              </a:rPr>
              <a:t>“Ынтымақ – түбі береке” </a:t>
            </a:r>
            <a:r>
              <a:rPr lang="kk-KZ" sz="1200">
                <a:solidFill>
                  <a:srgbClr val="FF3300"/>
                </a:solidFill>
              </a:rPr>
              <a:t>отбасы онкүндігі</a:t>
            </a:r>
            <a:endParaRPr lang="ru-RU" sz="1000">
              <a:solidFill>
                <a:srgbClr val="FF3300"/>
              </a:solidFill>
            </a:endParaRP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4067175" y="6165850"/>
            <a:ext cx="3455988" cy="503238"/>
          </a:xfrm>
          <a:prstGeom prst="upArrowCallout">
            <a:avLst>
              <a:gd name="adj1" fmla="val 88324"/>
              <a:gd name="adj2" fmla="val 122025"/>
              <a:gd name="adj3" fmla="val 16741"/>
              <a:gd name="adj4" fmla="val 66667"/>
            </a:avLst>
          </a:prstGeom>
          <a:solidFill>
            <a:srgbClr val="FFFF00"/>
          </a:soli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1200" b="1">
                <a:solidFill>
                  <a:srgbClr val="FF3300"/>
                </a:solidFill>
              </a:rPr>
              <a:t>“Елім деп соғар жүрегім” </a:t>
            </a:r>
            <a:r>
              <a:rPr lang="kk-KZ" sz="1200">
                <a:solidFill>
                  <a:srgbClr val="FF3300"/>
                </a:solidFill>
              </a:rPr>
              <a:t>әскери-спорттық </a:t>
            </a:r>
          </a:p>
          <a:p>
            <a:pPr algn="ctr"/>
            <a:r>
              <a:rPr lang="kk-KZ" sz="1200">
                <a:solidFill>
                  <a:srgbClr val="FF3300"/>
                </a:solidFill>
              </a:rPr>
              <a:t>ойын спартакиадасы</a:t>
            </a:r>
            <a:endParaRPr lang="ru-RU" sz="1200">
              <a:solidFill>
                <a:srgbClr val="FF3300"/>
              </a:solidFill>
            </a:endParaRP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323850" y="2492375"/>
            <a:ext cx="3960813" cy="360363"/>
          </a:xfrm>
          <a:prstGeom prst="upArrowCallout">
            <a:avLst>
              <a:gd name="adj1" fmla="val 141359"/>
              <a:gd name="adj2" fmla="val 195297"/>
              <a:gd name="adj3" fmla="val 16741"/>
              <a:gd name="adj4" fmla="val 66667"/>
            </a:avLst>
          </a:prstGeom>
          <a:solidFill>
            <a:srgbClr val="FFFF00"/>
          </a:soli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1200" b="1">
                <a:solidFill>
                  <a:srgbClr val="FF3300"/>
                </a:solidFill>
              </a:rPr>
              <a:t>“Талаптыға нұр жауар” </a:t>
            </a:r>
            <a:r>
              <a:rPr lang="kk-KZ" sz="1200">
                <a:solidFill>
                  <a:srgbClr val="FF3300"/>
                </a:solidFill>
              </a:rPr>
              <a:t>дарынды оқушылар слеті</a:t>
            </a:r>
            <a:endParaRPr lang="ru-RU" sz="1200">
              <a:solidFill>
                <a:srgbClr val="FF3300"/>
              </a:solidFill>
            </a:endParaRPr>
          </a:p>
          <a:p>
            <a:pPr algn="ctr"/>
            <a:endParaRPr lang="ru-RU" sz="200" b="1">
              <a:solidFill>
                <a:srgbClr val="FF3300"/>
              </a:solidFill>
            </a:endParaRP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4427538" y="1268413"/>
            <a:ext cx="3455987" cy="433387"/>
          </a:xfrm>
          <a:prstGeom prst="upArrowCallout">
            <a:avLst>
              <a:gd name="adj1" fmla="val 102559"/>
              <a:gd name="adj2" fmla="val 141693"/>
              <a:gd name="adj3" fmla="val 16741"/>
              <a:gd name="adj4" fmla="val 66667"/>
            </a:avLst>
          </a:prstGeom>
          <a:solidFill>
            <a:srgbClr val="FFFF00"/>
          </a:soli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1200" b="1">
                <a:solidFill>
                  <a:srgbClr val="FF3300"/>
                </a:solidFill>
              </a:rPr>
              <a:t>“Алынбайтын асу жоқ” </a:t>
            </a:r>
            <a:r>
              <a:rPr lang="kk-KZ" sz="1200">
                <a:solidFill>
                  <a:srgbClr val="FF3300"/>
                </a:solidFill>
              </a:rPr>
              <a:t>кешенді бағдарлама</a:t>
            </a:r>
            <a:endParaRPr lang="ru-RU" sz="1200">
              <a:solidFill>
                <a:srgbClr val="FF3300"/>
              </a:solidFill>
            </a:endParaRP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250825" y="3716338"/>
            <a:ext cx="1944688" cy="722312"/>
          </a:xfrm>
          <a:prstGeom prst="upArrowCallout">
            <a:avLst>
              <a:gd name="adj1" fmla="val 17425"/>
              <a:gd name="adj2" fmla="val 47838"/>
              <a:gd name="adj3" fmla="val 16852"/>
              <a:gd name="adj4" fmla="val 78681"/>
            </a:avLst>
          </a:prstGeom>
          <a:solidFill>
            <a:srgbClr val="FFFF00"/>
          </a:soli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1200" b="1" dirty="0">
                <a:solidFill>
                  <a:srgbClr val="FF3300"/>
                </a:solidFill>
              </a:rPr>
              <a:t>“Менің денсаулығым –</a:t>
            </a:r>
          </a:p>
          <a:p>
            <a:pPr algn="ctr"/>
            <a:r>
              <a:rPr lang="kk-KZ" sz="1200" b="1" dirty="0">
                <a:solidFill>
                  <a:srgbClr val="FF3300"/>
                </a:solidFill>
              </a:rPr>
              <a:t>менің болашағым”</a:t>
            </a:r>
          </a:p>
          <a:p>
            <a:pPr algn="ctr"/>
            <a:r>
              <a:rPr lang="kk-KZ" sz="1200" b="1" dirty="0">
                <a:solidFill>
                  <a:srgbClr val="FF3300"/>
                </a:solidFill>
              </a:rPr>
              <a:t> </a:t>
            </a:r>
            <a:r>
              <a:rPr lang="kk-KZ" sz="1200" dirty="0">
                <a:solidFill>
                  <a:srgbClr val="FF3300"/>
                </a:solidFill>
              </a:rPr>
              <a:t>кешенді бағдарлама</a:t>
            </a:r>
            <a:endParaRPr lang="ru-RU" sz="1200" dirty="0">
              <a:solidFill>
                <a:srgbClr val="FF3300"/>
              </a:solidFill>
            </a:endParaRP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6443663" y="3644900"/>
            <a:ext cx="2233612" cy="647700"/>
          </a:xfrm>
          <a:prstGeom prst="upArrowCallout">
            <a:avLst>
              <a:gd name="adj1" fmla="val 22320"/>
              <a:gd name="adj2" fmla="val 61275"/>
              <a:gd name="adj3" fmla="val 21319"/>
              <a:gd name="adj4" fmla="val 72528"/>
            </a:avLst>
          </a:prstGeom>
          <a:solidFill>
            <a:srgbClr val="FFFF00"/>
          </a:soli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1200" b="1">
                <a:solidFill>
                  <a:srgbClr val="FF3300"/>
                </a:solidFill>
              </a:rPr>
              <a:t>“Халық дәстүрі асыл қазына”</a:t>
            </a:r>
          </a:p>
          <a:p>
            <a:pPr algn="ctr"/>
            <a:r>
              <a:rPr lang="kk-KZ" sz="1200">
                <a:solidFill>
                  <a:srgbClr val="FF3300"/>
                </a:solidFill>
              </a:rPr>
              <a:t>кешенді бағдарлама</a:t>
            </a:r>
            <a:endParaRPr lang="ru-RU" sz="12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6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304" y="1916832"/>
            <a:ext cx="14401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то-006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50100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Сандеш\Рабочий стол\a (2)\Фото06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5013176"/>
            <a:ext cx="1524000" cy="156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620688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Онайбаева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Бақыткүл Бұзаубаққызы</a:t>
            </a:r>
            <a:r>
              <a:rPr lang="kk-KZ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1600" b="1" dirty="0" smtClean="0">
                <a:latin typeface="+mn-lt"/>
              </a:rPr>
              <a:t>– екінші санатты, арнаулы орта білімді,  19 жыл бастауыш сынып мұғалімі. </a:t>
            </a:r>
          </a:p>
          <a:p>
            <a:r>
              <a:rPr lang="kk-KZ" sz="1600" b="1" dirty="0" smtClean="0">
                <a:latin typeface="+mn-lt"/>
              </a:rPr>
              <a:t>Әдістемелік тақырыбы</a:t>
            </a:r>
            <a:r>
              <a:rPr lang="kk-KZ" sz="1600" b="1" i="1" dirty="0" smtClean="0">
                <a:latin typeface="+mn-lt"/>
              </a:rPr>
              <a:t>: “Оқушыларды ұлттық үрдіске тәрбиелеу. ”</a:t>
            </a:r>
            <a:endParaRPr lang="ru-RU" sz="1600" b="1" i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76872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Құрметбек Бағжан</a:t>
            </a:r>
            <a:r>
              <a:rPr lang="kk-KZ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1600" b="1" dirty="0" smtClean="0">
                <a:latin typeface="+mn-lt"/>
              </a:rPr>
              <a:t>–  санатсыз,  жоғары білімді,  7 МАДТ тәрбиешісі. </a:t>
            </a:r>
          </a:p>
          <a:p>
            <a:r>
              <a:rPr lang="kk-KZ" sz="1600" b="1" dirty="0" smtClean="0">
                <a:latin typeface="+mn-lt"/>
              </a:rPr>
              <a:t>Әдістемелік тақырыбы</a:t>
            </a:r>
            <a:r>
              <a:rPr lang="kk-KZ" sz="1600" b="1" i="1" dirty="0" smtClean="0">
                <a:latin typeface="+mn-lt"/>
              </a:rPr>
              <a:t>: “Оқушының білімі-не мәдениет-қоғамдық өмірге қызығушылығын, ынта-жігерін арттыру”</a:t>
            </a:r>
            <a:endParaRPr lang="ru-RU" sz="1600" b="1" i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78904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Айтимбетова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Сайлаукүл Жұмабекқызы</a:t>
            </a:r>
            <a:r>
              <a:rPr lang="kk-KZ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1600" b="1" dirty="0" smtClean="0">
                <a:latin typeface="+mn-lt"/>
              </a:rPr>
              <a:t>– жас маман, арнаулы орта  білімді.  Әдістемелік тақырыбы</a:t>
            </a:r>
            <a:r>
              <a:rPr lang="kk-KZ" sz="1600" b="1" i="1" dirty="0" smtClean="0">
                <a:latin typeface="+mn-lt"/>
              </a:rPr>
              <a:t>: “Оқушыларға жаңа заманауй оқыту үрдістері арқылы дамыта білім беру”</a:t>
            </a:r>
            <a:endParaRPr lang="ru-RU" sz="1600" b="1" i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373216"/>
            <a:ext cx="63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Байқадамова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Динара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Бекенқызы</a:t>
            </a:r>
            <a:r>
              <a:rPr lang="kk-KZ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k-KZ" sz="1600" b="1" dirty="0" smtClean="0">
                <a:latin typeface="+mn-lt"/>
              </a:rPr>
              <a:t>– жас маман, арнаулы орта  білімді.  Әдістемелік тақырыбы</a:t>
            </a:r>
            <a:r>
              <a:rPr lang="kk-KZ" sz="1600" b="1" i="1" dirty="0" smtClean="0">
                <a:latin typeface="+mn-lt"/>
              </a:rPr>
              <a:t>: “Жаңа әлемдегі жан-жақты дамыған жеке тұлғаны қалыптастыру”</a:t>
            </a:r>
            <a:endParaRPr lang="ru-RU" sz="1600" b="1" i="1" dirty="0">
              <a:latin typeface="+mn-lt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smtClean="0"/>
              <a:t>“</a:t>
            </a:r>
            <a:r>
              <a:rPr lang="kk-KZ" smtClean="0">
                <a:solidFill>
                  <a:srgbClr val="C00000"/>
                </a:solidFill>
              </a:rPr>
              <a:t>Өзін-өзі тану” бағдарламасы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628800"/>
            <a:ext cx="2102296" cy="4752528"/>
          </a:xfrm>
        </p:spPr>
        <p:txBody>
          <a:bodyPr>
            <a:normAutofit/>
          </a:bodyPr>
          <a:lstStyle/>
          <a:p>
            <a:pPr eaLnBrk="1" fontAlgn="auto" hangingPunct="1">
              <a:buFont typeface="Wingdings"/>
              <a:buNone/>
              <a:defRPr/>
            </a:pPr>
            <a:r>
              <a:rPr lang="kk-KZ" sz="1600" dirty="0" smtClean="0">
                <a:solidFill>
                  <a:schemeClr val="tx1"/>
                </a:solidFill>
              </a:rPr>
              <a:t>Акишова Шарбану 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kk-KZ" sz="1600" dirty="0" smtClean="0">
                <a:solidFill>
                  <a:schemeClr val="tx1"/>
                </a:solidFill>
              </a:rPr>
              <a:t>жоғары білімді;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kk-KZ" sz="1600" dirty="0" smtClean="0">
                <a:solidFill>
                  <a:schemeClr val="tx1"/>
                </a:solidFill>
              </a:rPr>
              <a:t>2004ж бері “Өзін –өзі тану” мұғалімі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kk-KZ" sz="1600" dirty="0" smtClean="0">
                <a:solidFill>
                  <a:schemeClr val="tx1"/>
                </a:solidFill>
              </a:rPr>
              <a:t>Облыс, республика семинарларының қатысушысы;  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kk-KZ" sz="1600" dirty="0" smtClean="0">
                <a:solidFill>
                  <a:schemeClr val="tx1"/>
                </a:solidFill>
              </a:rPr>
              <a:t>Респ.Бөбек қорының марапат иесі.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kk-KZ" sz="1600" dirty="0" smtClean="0">
                <a:solidFill>
                  <a:schemeClr val="tx1"/>
                </a:solidFill>
              </a:rPr>
              <a:t>“Шаттық шеңбері” әдістемелік құралы лицензияланды.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endParaRPr lang="kk-KZ" sz="1600" dirty="0" smtClean="0">
              <a:solidFill>
                <a:schemeClr val="tx1"/>
              </a:solidFill>
            </a:endParaRPr>
          </a:p>
          <a:p>
            <a:pPr eaLnBrk="1" fontAlgn="auto" hangingPunct="1">
              <a:buFont typeface="Wingdings" pitchFamily="2" charset="2"/>
              <a:buChar char="§"/>
              <a:defRPr/>
            </a:pPr>
            <a:endParaRPr lang="ru-RU" sz="1600" dirty="0"/>
          </a:p>
        </p:txBody>
      </p:sp>
      <p:pic>
        <p:nvPicPr>
          <p:cNvPr id="30724" name="Picture 3" descr="D:\фотки\2010-04-11\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1643063"/>
            <a:ext cx="5576888" cy="4468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5" name="Содержимое 6"/>
          <p:cNvSpPr>
            <a:spLocks noGrp="1"/>
          </p:cNvSpPr>
          <p:nvPr>
            <p:ph sz="quarter" idx="1"/>
          </p:nvPr>
        </p:nvSpPr>
        <p:spPr>
          <a:xfrm>
            <a:off x="2771800" y="1785938"/>
            <a:ext cx="5372075" cy="421481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Учитель\Рабочий стол\Аяпбергенова К.О\фото 2011\Фото\ФОТО-4А\IMG_01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260648"/>
            <a:ext cx="3168352" cy="3816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0387" y="4293096"/>
            <a:ext cx="85136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</a:rPr>
              <a:t>Акишова ШарбануБалғабайқызы</a:t>
            </a:r>
            <a:r>
              <a:rPr lang="kk-KZ" sz="2000" b="1" dirty="0" smtClean="0"/>
              <a:t>- </a:t>
            </a:r>
            <a:r>
              <a:rPr lang="kk-KZ" sz="2000" b="1" dirty="0" smtClean="0">
                <a:solidFill>
                  <a:schemeClr val="accent4">
                    <a:lumMod val="75000"/>
                  </a:schemeClr>
                </a:solidFill>
              </a:rPr>
              <a:t>алғаш рет қаламызда </a:t>
            </a:r>
          </a:p>
          <a:p>
            <a:pPr algn="ctr"/>
            <a:r>
              <a:rPr lang="kk-KZ" sz="2000" b="1" dirty="0" smtClean="0">
                <a:solidFill>
                  <a:schemeClr val="accent4">
                    <a:lumMod val="75000"/>
                  </a:schemeClr>
                </a:solidFill>
              </a:rPr>
              <a:t>“Өзін-өзі тану” пәнін насихаттаушы ұстаздың бірі. Ол облыстық,</a:t>
            </a:r>
          </a:p>
          <a:p>
            <a:pPr algn="ctr"/>
            <a:r>
              <a:rPr lang="kk-KZ" sz="2000" b="1" dirty="0" smtClean="0">
                <a:solidFill>
                  <a:schemeClr val="accent4">
                    <a:lumMod val="75000"/>
                  </a:schemeClr>
                </a:solidFill>
              </a:rPr>
              <a:t>Республикалық семинарларда  үлгілі сабақ көрсетті. Қазір өз</a:t>
            </a:r>
          </a:p>
          <a:p>
            <a:pPr algn="ctr"/>
            <a:r>
              <a:rPr lang="kk-KZ" sz="2000" b="1" dirty="0" smtClean="0">
                <a:solidFill>
                  <a:schemeClr val="accent4">
                    <a:lumMod val="75000"/>
                  </a:schemeClr>
                </a:solidFill>
              </a:rPr>
              <a:t>тәжірибесін  әріптестеріне үйретуде. </a:t>
            </a:r>
          </a:p>
          <a:p>
            <a:pPr algn="ctr"/>
            <a:r>
              <a:rPr lang="kk-KZ" sz="2000" b="1" dirty="0" smtClean="0">
                <a:solidFill>
                  <a:schemeClr val="accent4">
                    <a:lumMod val="75000"/>
                  </a:schemeClr>
                </a:solidFill>
              </a:rPr>
              <a:t>“Шаттық шеңбері”әдістемелік</a:t>
            </a:r>
          </a:p>
          <a:p>
            <a:pPr algn="ctr"/>
            <a:r>
              <a:rPr lang="kk-KZ" sz="2000" b="1" dirty="0" smtClean="0">
                <a:solidFill>
                  <a:schemeClr val="accent4">
                    <a:lumMod val="75000"/>
                  </a:schemeClr>
                </a:solidFill>
              </a:rPr>
              <a:t>құралы лицензияланды.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Documents and Settings\Учитель\Рабочий стол\Аяпбергенова К.О\фото 2011\Фото\Мектеп өмірінен\Өзін-өзі тану\IMG_04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61830">
            <a:off x="566947" y="1279137"/>
            <a:ext cx="3556463" cy="2363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707" name="Picture 3" descr="C:\Documents and Settings\Учитель\Рабочий стол\Аяпбергенова К.О\фото 2011\Фото\Мектеп өмірінен\Өзін-өзі тану\IMG_04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61753">
            <a:off x="5427317" y="1120822"/>
            <a:ext cx="344564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Documents and Settings\Учитель\Рабочий стол\Аяпбергенова К.О\фото 2011\Фото\Мектеп өмірінен\Өзін-өзі тану\IMG_04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861048"/>
            <a:ext cx="37444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582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</a:rPr>
              <a:t>Мұғалімдер үшін өткізген семинардан үзінді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галина\Галя\IMG_04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0452" y="580393"/>
            <a:ext cx="3914246" cy="268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галина\Галя\IMG_04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645024"/>
            <a:ext cx="3595397" cy="2845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фотки\2010-04-11\0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5243" y="502210"/>
            <a:ext cx="4038726" cy="257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D:\фотки\2010-04-11\0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7248" y="3713839"/>
            <a:ext cx="3956904" cy="2648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галина\Галя\IMG_04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214438"/>
            <a:ext cx="36433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D:\фотки\2010-04-11\0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214438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фотки\2010-04-11\0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3857625"/>
            <a:ext cx="38576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:\фотки\2010-04-11\1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" y="3857625"/>
            <a:ext cx="3786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625" y="285750"/>
            <a:ext cx="82518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“Өзін –өзі тану ”сабақтары мұғалімдермен де оқушылармен де қызықты өтеді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IMG_05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628775"/>
            <a:ext cx="5184775" cy="2909888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900113" y="692150"/>
            <a:ext cx="6767512" cy="93503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Шығармашылық топ "Жүректен- жүрекке"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2843213" y="4724400"/>
            <a:ext cx="4392612" cy="1152525"/>
          </a:xfrm>
          <a:prstGeom prst="wave">
            <a:avLst>
              <a:gd name="adj1" fmla="val 13005"/>
              <a:gd name="adj2" fmla="val 19"/>
            </a:avLst>
          </a:prstGeom>
          <a:solidFill>
            <a:srgbClr val="3366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kk-KZ" b="1">
                <a:solidFill>
                  <a:srgbClr val="FFFF00"/>
                </a:solidFill>
              </a:rPr>
              <a:t>Шалдыбаева С.Қ, Жолдыбаева С.М, Акишева Ш.Б, Бирмуканова А.М.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7178" name="Picture 10" descr="MCj0436875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27455">
            <a:off x="755650" y="4005263"/>
            <a:ext cx="1585913" cy="17272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kk-KZ" dirty="0" smtClean="0">
                <a:solidFill>
                  <a:schemeClr val="accent4">
                    <a:lumMod val="75000"/>
                  </a:schemeClr>
                </a:solidFill>
              </a:rPr>
              <a:t>Жас мамандар мектебі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857500" y="1643063"/>
            <a:ext cx="3500438" cy="1571625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dirty="0">
                <a:solidFill>
                  <a:srgbClr val="C00000"/>
                </a:solidFill>
              </a:rPr>
              <a:t>Жас мамандар 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>
            <a:endCxn id="26" idx="0"/>
          </p:cNvCxnSpPr>
          <p:nvPr/>
        </p:nvCxnSpPr>
        <p:spPr>
          <a:xfrm rot="10800000" flipV="1">
            <a:off x="2276475" y="2714625"/>
            <a:ext cx="723900" cy="56515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8" idx="2"/>
          </p:cNvCxnSpPr>
          <p:nvPr/>
        </p:nvCxnSpPr>
        <p:spPr>
          <a:xfrm rot="16200000" flipH="1">
            <a:off x="7211219" y="4425156"/>
            <a:ext cx="990600" cy="16033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5" idx="2"/>
            <a:endCxn id="30" idx="0"/>
          </p:cNvCxnSpPr>
          <p:nvPr/>
        </p:nvCxnSpPr>
        <p:spPr>
          <a:xfrm rot="5400000">
            <a:off x="4501357" y="4929981"/>
            <a:ext cx="571500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429919" y="3571082"/>
            <a:ext cx="714375" cy="15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28" idx="0"/>
          </p:cNvCxnSpPr>
          <p:nvPr/>
        </p:nvCxnSpPr>
        <p:spPr>
          <a:xfrm>
            <a:off x="6216650" y="2714625"/>
            <a:ext cx="1016000" cy="59213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знак завершения 24"/>
          <p:cNvSpPr/>
          <p:nvPr/>
        </p:nvSpPr>
        <p:spPr>
          <a:xfrm>
            <a:off x="3714750" y="3929063"/>
            <a:ext cx="2143125" cy="714375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accent4">
                    <a:lumMod val="50000"/>
                  </a:schemeClr>
                </a:solidFill>
              </a:rPr>
              <a:t>пікірлесу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Блок-схема: знак завершения 25"/>
          <p:cNvSpPr/>
          <p:nvPr/>
        </p:nvSpPr>
        <p:spPr>
          <a:xfrm rot="1910641">
            <a:off x="985838" y="3217863"/>
            <a:ext cx="2143125" cy="828675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solidFill>
                  <a:schemeClr val="accent4">
                    <a:lumMod val="50000"/>
                  </a:schemeClr>
                </a:solidFill>
              </a:rPr>
              <a:t>Семинар “Жақсыдын үйренеміз”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Блок-схема: знак завершения 26"/>
          <p:cNvSpPr/>
          <p:nvPr/>
        </p:nvSpPr>
        <p:spPr>
          <a:xfrm rot="1930902">
            <a:off x="542925" y="4583113"/>
            <a:ext cx="2143125" cy="781050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dirty="0">
                <a:solidFill>
                  <a:schemeClr val="accent4">
                    <a:lumMod val="50000"/>
                  </a:schemeClr>
                </a:solidFill>
              </a:rPr>
              <a:t>Әдістемелік апталық</a:t>
            </a:r>
          </a:p>
          <a:p>
            <a:pPr algn="ctr">
              <a:defRPr/>
            </a:pPr>
            <a:r>
              <a:rPr lang="kk-KZ" sz="1400" dirty="0">
                <a:solidFill>
                  <a:schemeClr val="accent4">
                    <a:lumMod val="50000"/>
                  </a:schemeClr>
                </a:solidFill>
              </a:rPr>
              <a:t>“жас маман шығармашылығы”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Блок-схема: знак завершения 27"/>
          <p:cNvSpPr/>
          <p:nvPr/>
        </p:nvSpPr>
        <p:spPr>
          <a:xfrm rot="19843905">
            <a:off x="6357938" y="3255963"/>
            <a:ext cx="2143125" cy="804862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accent4">
                    <a:lumMod val="50000"/>
                  </a:schemeClr>
                </a:solidFill>
              </a:rPr>
              <a:t>Ашық сабақ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 rot="19790540">
            <a:off x="6773863" y="4483100"/>
            <a:ext cx="2143125" cy="812800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accent4">
                    <a:lumMod val="50000"/>
                  </a:schemeClr>
                </a:solidFill>
              </a:rPr>
              <a:t>сауалнама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>
            <a:off x="3714750" y="5214938"/>
            <a:ext cx="2143125" cy="714375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>
                <a:solidFill>
                  <a:schemeClr val="accent4">
                    <a:lumMod val="50000"/>
                  </a:schemeClr>
                </a:solidFill>
              </a:rPr>
              <a:t>Өзін-өзі бағалау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9" name="Прямая со стрелкой 38"/>
          <p:cNvCxnSpPr>
            <a:stCxn id="26" idx="2"/>
            <a:endCxn id="27" idx="0"/>
          </p:cNvCxnSpPr>
          <p:nvPr/>
        </p:nvCxnSpPr>
        <p:spPr>
          <a:xfrm rot="5400000">
            <a:off x="1500981" y="4306094"/>
            <a:ext cx="658813" cy="1587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2000250" y="3357563"/>
            <a:ext cx="1192213" cy="1512887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kk-KZ" sz="1400" b="1">
                <a:latin typeface="Times New Roman" pitchFamily="18" charset="0"/>
                <a:cs typeface="Times New Roman" pitchFamily="18" charset="0"/>
              </a:rPr>
              <a:t>Үйрену семинар лары</a:t>
            </a:r>
            <a:endParaRPr lang="kk-KZ" b="1"/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3500438" y="4143375"/>
            <a:ext cx="1060450" cy="1463675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kk-KZ" sz="1200" b="1">
                <a:latin typeface="Times New Roman" pitchFamily="18" charset="0"/>
                <a:cs typeface="Times New Roman" pitchFamily="18" charset="0"/>
              </a:rPr>
              <a:t>Сабақ талдау үрдісін,жаңа технология ларды</a:t>
            </a:r>
            <a:r>
              <a:rPr lang="kk-KZ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>
                <a:latin typeface="Times New Roman" pitchFamily="18" charset="0"/>
                <a:cs typeface="Times New Roman" pitchFamily="18" charset="0"/>
              </a:rPr>
              <a:t>қолдану</a:t>
            </a:r>
            <a:endParaRPr lang="ru-RU" sz="800" b="1"/>
          </a:p>
          <a:p>
            <a:pPr eaLnBrk="0" hangingPunct="0"/>
            <a:endParaRPr lang="ru-RU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5000625" y="4143375"/>
            <a:ext cx="1096963" cy="1463675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kk-KZ" sz="1200" b="1">
                <a:latin typeface="Times New Roman" pitchFamily="18" charset="0"/>
                <a:cs typeface="Times New Roman" pitchFamily="18" charset="0"/>
              </a:rPr>
              <a:t>Педагогика лық әдістемелік тәжірибе жинақтау</a:t>
            </a:r>
            <a:endParaRPr lang="kk-KZ" b="1"/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6429375" y="3429000"/>
            <a:ext cx="1096963" cy="1463675"/>
          </a:xfrm>
          <a:prstGeom prst="foldedCorner">
            <a:avLst>
              <a:gd name="adj" fmla="val 10515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kk-KZ" sz="1200" b="1">
                <a:latin typeface="Times New Roman" pitchFamily="18" charset="0"/>
                <a:cs typeface="Times New Roman" pitchFamily="18" charset="0"/>
              </a:rPr>
              <a:t>Ата-аналармен, қоғамдық орындармен байланыста болу.</a:t>
            </a:r>
            <a:endParaRPr lang="ru-RU" sz="800" b="1"/>
          </a:p>
        </p:txBody>
      </p:sp>
      <p:sp>
        <p:nvSpPr>
          <p:cNvPr id="36870" name="AutoShape 8"/>
          <p:cNvSpPr>
            <a:spLocks noChangeArrowheads="1"/>
          </p:cNvSpPr>
          <p:nvPr/>
        </p:nvSpPr>
        <p:spPr bwMode="auto">
          <a:xfrm>
            <a:off x="1143000" y="11430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79646"/>
          </a:solidFill>
          <a:ln w="127000"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1" name="AutoShape 3"/>
          <p:cNvSpPr>
            <a:spLocks noChangeArrowheads="1"/>
          </p:cNvSpPr>
          <p:nvPr/>
        </p:nvSpPr>
        <p:spPr bwMode="auto">
          <a:xfrm>
            <a:off x="7715250" y="11430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79646"/>
          </a:solidFill>
          <a:ln w="127000"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2071688" y="1643063"/>
            <a:ext cx="1106487" cy="1631950"/>
          </a:xfrm>
          <a:prstGeom prst="downArrowCallout">
            <a:avLst>
              <a:gd name="adj1" fmla="val 25000"/>
              <a:gd name="adj2" fmla="val 25000"/>
              <a:gd name="adj3" fmla="val 24582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kk-KZ" sz="1400" b="1">
                <a:latin typeface="Times New Roman" pitchFamily="18" charset="0"/>
                <a:cs typeface="Times New Roman" pitchFamily="18" charset="0"/>
              </a:rPr>
              <a:t>Педагоги калық-психоло гиялық</a:t>
            </a:r>
            <a:r>
              <a:rPr lang="kk-KZ" sz="1400" b="1">
                <a:cs typeface="Times New Roman" pitchFamily="18" charset="0"/>
              </a:rPr>
              <a:t> </a:t>
            </a:r>
            <a:r>
              <a:rPr lang="kk-KZ" sz="1400" b="1">
                <a:latin typeface="Times New Roman" pitchFamily="18" charset="0"/>
                <a:cs typeface="Times New Roman" pitchFamily="18" charset="0"/>
              </a:rPr>
              <a:t>көмек</a:t>
            </a:r>
            <a:endParaRPr lang="ru-RU" sz="800" b="1"/>
          </a:p>
          <a:p>
            <a:pPr eaLnBrk="0" hangingPunct="0"/>
            <a:endParaRPr lang="ru-RU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3500438" y="2357438"/>
            <a:ext cx="1106487" cy="1631950"/>
          </a:xfrm>
          <a:prstGeom prst="downArrowCallout">
            <a:avLst>
              <a:gd name="adj1" fmla="val 25000"/>
              <a:gd name="adj2" fmla="val 25000"/>
              <a:gd name="adj3" fmla="val 24582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kk-KZ" sz="1200" b="1">
                <a:latin typeface="Times New Roman" pitchFamily="18" charset="0"/>
                <a:cs typeface="Times New Roman" pitchFamily="18" charset="0"/>
              </a:rPr>
              <a:t>Тәлімгерлік көмек</a:t>
            </a:r>
            <a:endParaRPr lang="ru-RU" sz="1200" b="1"/>
          </a:p>
          <a:p>
            <a:pPr eaLnBrk="0" hangingPunct="0"/>
            <a:endParaRPr lang="ru-RU"/>
          </a:p>
        </p:txBody>
      </p:sp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4929188" y="2357438"/>
            <a:ext cx="1106487" cy="1631950"/>
          </a:xfrm>
          <a:prstGeom prst="downArrowCallout">
            <a:avLst>
              <a:gd name="adj1" fmla="val 25000"/>
              <a:gd name="adj2" fmla="val 25000"/>
              <a:gd name="adj3" fmla="val 24582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kk-KZ" sz="1400" b="1">
                <a:latin typeface="Times New Roman" pitchFamily="18" charset="0"/>
                <a:cs typeface="Times New Roman" pitchFamily="18" charset="0"/>
              </a:rPr>
              <a:t>Әдістеме лік көмек</a:t>
            </a:r>
            <a:endParaRPr lang="ru-RU" sz="800" b="1"/>
          </a:p>
          <a:p>
            <a:pPr eaLnBrk="0" hangingPunct="0"/>
            <a:endParaRPr lang="ru-RU"/>
          </a:p>
        </p:txBody>
      </p:sp>
      <p:sp>
        <p:nvSpPr>
          <p:cNvPr id="57345" name="AutoShape 1"/>
          <p:cNvSpPr>
            <a:spLocks noChangeArrowheads="1"/>
          </p:cNvSpPr>
          <p:nvPr/>
        </p:nvSpPr>
        <p:spPr bwMode="auto">
          <a:xfrm>
            <a:off x="6286500" y="1714500"/>
            <a:ext cx="1106488" cy="1631950"/>
          </a:xfrm>
          <a:prstGeom prst="downArrowCallout">
            <a:avLst>
              <a:gd name="adj1" fmla="val 25000"/>
              <a:gd name="adj2" fmla="val 25000"/>
              <a:gd name="adj3" fmla="val 24582"/>
              <a:gd name="adj4" fmla="val 6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kk-KZ" sz="1400" b="1">
                <a:latin typeface="Times New Roman" pitchFamily="18" charset="0"/>
                <a:cs typeface="Times New Roman" pitchFamily="18" charset="0"/>
              </a:rPr>
              <a:t>Сыныптан тыс шаралар</a:t>
            </a:r>
            <a:endParaRPr lang="ru-RU" sz="800" b="1"/>
          </a:p>
          <a:p>
            <a:pPr eaLnBrk="0" hangingPunct="0"/>
            <a:endParaRPr lang="ru-RU"/>
          </a:p>
        </p:txBody>
      </p:sp>
      <p:sp>
        <p:nvSpPr>
          <p:cNvPr id="3687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6877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57365" name="AutoShape 21"/>
          <p:cNvSpPr>
            <a:spLocks noChangeArrowheads="1"/>
          </p:cNvSpPr>
          <p:nvPr/>
        </p:nvSpPr>
        <p:spPr bwMode="auto">
          <a:xfrm>
            <a:off x="3071813" y="642938"/>
            <a:ext cx="3273425" cy="889000"/>
          </a:xfrm>
          <a:prstGeom prst="flowChartPunchedTape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kk-KZ" sz="2200" b="1">
                <a:latin typeface="Times New Roman" pitchFamily="18" charset="0"/>
                <a:cs typeface="Arial" pitchFamily="34" charset="0"/>
              </a:rPr>
              <a:t>Жұмыс бағыттары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/>
            </a:r>
            <a:br>
              <a:rPr lang="kk-KZ" b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</a:br>
            <a:r>
              <a:rPr lang="kk-KZ" sz="3600" b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Жас мамандармен жүргізілетін жұмыстын тақырыбы:</a:t>
            </a:r>
            <a:r>
              <a:rPr lang="ru-RU" sz="160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1600" smtClean="0">
                <a:solidFill>
                  <a:schemeClr val="tx1"/>
                </a:solidFill>
                <a:ea typeface="Times New Roman" pitchFamily="18" charset="0"/>
                <a:cs typeface="Arial" charset="0"/>
              </a:rPr>
            </a:br>
            <a:endParaRPr lang="ru-RU" smtClean="0">
              <a:ea typeface="Times New Roman" pitchFamily="18" charset="0"/>
              <a:cs typeface="Arial" charset="0"/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500063" y="2795588"/>
            <a:ext cx="828675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Жұмыстың мақсаты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Педагогикалық ұжымдағы жас мамандарды бүгінгі мектеп дамуындағы оқу-тәрбие процесінің жүргізілу жүйесімен таныстыра 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отырып, жас маманның теориялық білімін практикамен 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ұштастыруға  жағдай жасау, оқытудың жаңа 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 технологияларын тәжірибесіне тиімді қолдануға үйрету.</a:t>
            </a:r>
            <a:endParaRPr lang="ru-RU" sz="2000" b="1"/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1428750" y="1571625"/>
            <a:ext cx="6858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kk-KZ" sz="2800" b="1">
                <a:latin typeface="Times New Roman" pitchFamily="18" charset="0"/>
                <a:cs typeface="Times New Roman" pitchFamily="18" charset="0"/>
              </a:rPr>
              <a:t>Оқу- тәрбие үрдісінде   шығармашылық ізденіске  баули  отырып,  инновациялық б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елсенділік танытушы мұғалім тұлғасын қалыптастыру.</a:t>
            </a:r>
            <a:endParaRPr lang="ru-RU" sz="2800" b="1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C:\Documents and Settings\Пользователь\Рабочий стол\Отсканировано 20.09.2011 2-04.jpg"/>
          <p:cNvPicPr>
            <a:picLocks noChangeArrowheads="1"/>
          </p:cNvPicPr>
          <p:nvPr/>
        </p:nvPicPr>
        <p:blipFill>
          <a:blip r:embed="rId2" cstate="email"/>
          <a:srcRect l="-33795" r="-34104"/>
          <a:stretch>
            <a:fillRect/>
          </a:stretch>
        </p:blipFill>
        <p:spPr bwMode="auto">
          <a:xfrm>
            <a:off x="142875" y="1000125"/>
            <a:ext cx="4143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3929063" y="727075"/>
            <a:ext cx="35718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kk-KZ" dirty="0">
                <a:latin typeface="Times New Roman" pitchFamily="18" charset="0"/>
                <a:cs typeface="Times New Roman" pitchFamily="18" charset="0"/>
              </a:rPr>
              <a:t>Жаңа 2011-2012 оқу жылы </a:t>
            </a:r>
          </a:p>
          <a:p>
            <a:pPr algn="ctr" eaLnBrk="0" hangingPunct="0"/>
            <a:r>
              <a:rPr lang="kk-KZ" dirty="0">
                <a:latin typeface="Times New Roman" pitchFamily="18" charset="0"/>
                <a:cs typeface="Times New Roman" pitchFamily="18" charset="0"/>
              </a:rPr>
              <a:t>бастауыш сынып</a:t>
            </a:r>
          </a:p>
          <a:p>
            <a:pPr algn="ctr" eaLnBrk="0" hangingPunct="0"/>
            <a:r>
              <a:rPr lang="kk-KZ" dirty="0">
                <a:latin typeface="Times New Roman" pitchFamily="18" charset="0"/>
                <a:cs typeface="Times New Roman" pitchFamily="18" charset="0"/>
              </a:rPr>
              <a:t> мұғалімі болып жас ұстаз</a:t>
            </a:r>
          </a:p>
          <a:p>
            <a:pPr algn="ctr" eaLnBrk="0" hangingPunct="0"/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Айтимбетова Сайлаугүл </a:t>
            </a:r>
          </a:p>
          <a:p>
            <a:pPr algn="ctr" eaLnBrk="0" hangingPunct="0"/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Жұмабекқызы 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келді. </a:t>
            </a:r>
          </a:p>
          <a:p>
            <a:pPr algn="ctr" eaLnBrk="0" hangingPunct="0"/>
            <a:r>
              <a:rPr lang="kk-KZ" dirty="0">
                <a:latin typeface="Times New Roman" pitchFamily="18" charset="0"/>
                <a:cs typeface="Times New Roman" pitchFamily="18" charset="0"/>
              </a:rPr>
              <a:t>Сайлаугүл  Жұмабекқызы </a:t>
            </a:r>
          </a:p>
          <a:p>
            <a:pPr algn="ctr" eaLnBrk="0" hangingPunct="0"/>
            <a:r>
              <a:rPr lang="kk-KZ" dirty="0">
                <a:latin typeface="Times New Roman" pitchFamily="18" charset="0"/>
                <a:cs typeface="Times New Roman" pitchFamily="18" charset="0"/>
              </a:rPr>
              <a:t>24.12.1989ж. туылған</a:t>
            </a:r>
            <a:endParaRPr lang="ru-RU" sz="800" dirty="0"/>
          </a:p>
          <a:p>
            <a:pPr eaLnBrk="0" hangingPunct="0"/>
            <a:endParaRPr lang="ru-RU" dirty="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393825" y="2339975"/>
            <a:ext cx="71786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kk-KZ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 eaLnBrk="0" hangingPunct="0"/>
            <a:endParaRPr lang="kk-KZ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kk-KZ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kk-KZ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kk-KZ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kk-KZ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kk-KZ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kk-KZ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kk-KZ">
                <a:latin typeface="Times New Roman" pitchFamily="18" charset="0"/>
                <a:cs typeface="Times New Roman" pitchFamily="18" charset="0"/>
              </a:rPr>
              <a:t>    Н.Құлжанова атындағы </a:t>
            </a:r>
            <a:endParaRPr lang="ru-RU" sz="800"/>
          </a:p>
          <a:p>
            <a:pPr algn="ctr" eaLnBrk="0" hangingPunct="0"/>
            <a:r>
              <a:rPr lang="kk-KZ">
                <a:latin typeface="Times New Roman" pitchFamily="18" charset="0"/>
                <a:cs typeface="Times New Roman" pitchFamily="18" charset="0"/>
              </a:rPr>
              <a:t>                                     Торғай Гуманитарлық колледжінде оқыған.</a:t>
            </a:r>
            <a:endParaRPr lang="ru-RU" sz="800"/>
          </a:p>
          <a:p>
            <a:pPr algn="ctr" eaLnBrk="0" hangingPunct="0"/>
            <a:r>
              <a:rPr lang="kk-KZ">
                <a:latin typeface="Times New Roman" pitchFamily="18" charset="0"/>
                <a:cs typeface="Times New Roman" pitchFamily="18" charset="0"/>
              </a:rPr>
              <a:t>                             Қазіргі кезде 1 </a:t>
            </a:r>
            <a:r>
              <a:rPr lang="kk-KZ">
                <a:cs typeface="Times New Roman" pitchFamily="18" charset="0"/>
              </a:rPr>
              <a:t>«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>
                <a:cs typeface="Times New Roman" pitchFamily="18" charset="0"/>
              </a:rPr>
              <a:t>»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 сынып жетекшісі.</a:t>
            </a:r>
            <a:endParaRPr lang="ru-RU" sz="800"/>
          </a:p>
          <a:p>
            <a:pPr algn="ctr" eaLnBrk="0" hangingPunct="0"/>
            <a:r>
              <a:rPr lang="kk-KZ" b="1">
                <a:latin typeface="Times New Roman" pitchFamily="18" charset="0"/>
                <a:cs typeface="Times New Roman" pitchFamily="18" charset="0"/>
              </a:rPr>
              <a:t>                                       Тәлімгері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 : Кубенова Гүлнәр Жұмабекқызы.                           </a:t>
            </a:r>
            <a:endParaRPr lang="kk-KZ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9309" y="260648"/>
            <a:ext cx="75671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</a:rPr>
              <a:t>Біліктіліктерін арттыру курстары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340768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Documents and Settings\Учитель\Рабочий стол\Б3РЛЕСТ3К\Фоткалар58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700808"/>
            <a:ext cx="6120680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692696"/>
            <a:ext cx="722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chemeClr val="accent4">
                    <a:lumMod val="50000"/>
                  </a:schemeClr>
                </a:solidFill>
              </a:rPr>
              <a:t>Тәжірибелі ұстаз Акишова Шарбану  жас маманға “Өзін –өзі тану”</a:t>
            </a:r>
          </a:p>
          <a:p>
            <a:r>
              <a:rPr lang="kk-KZ" dirty="0" smtClean="0">
                <a:solidFill>
                  <a:schemeClr val="accent4">
                    <a:lumMod val="50000"/>
                  </a:schemeClr>
                </a:solidFill>
              </a:rPr>
              <a:t>пәнін өткізу жолдарын үйретуші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Учитель\Рабочий стол\IMG_1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3744416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11960" y="14127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Жаңа 2011-2012 оқу жылы </a:t>
            </a:r>
          </a:p>
          <a:p>
            <a:pPr algn="ctr" eaLnBrk="0" hangingPunct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бастауыш сынып</a:t>
            </a:r>
          </a:p>
          <a:p>
            <a:pPr algn="ctr" eaLnBrk="0" hangingPunct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мұғалімі болып жас ұстаз</a:t>
            </a:r>
          </a:p>
          <a:p>
            <a:pPr algn="ctr" eaLnBrk="0" hangingPunct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Байқадамова Динара </a:t>
            </a:r>
          </a:p>
          <a:p>
            <a:pPr algn="ctr" eaLnBrk="0" hangingPunct="0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Бекенқызы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келді. </a:t>
            </a:r>
          </a:p>
          <a:p>
            <a:pPr algn="ctr" eaLnBrk="0" hangingPunct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Динара Бекенқызы</a:t>
            </a:r>
          </a:p>
          <a:p>
            <a:pPr algn="ctr" eaLnBrk="0" hangingPunct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24.11.1990ж. туылған</a:t>
            </a:r>
            <a:endParaRPr lang="ru-RU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4437112"/>
            <a:ext cx="4309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 smtClean="0">
                <a:latin typeface="+mn-lt"/>
              </a:rPr>
              <a:t>Алматы қаласы Мемлекеттік</a:t>
            </a:r>
          </a:p>
          <a:p>
            <a:r>
              <a:rPr lang="kk-KZ" sz="1600" dirty="0" smtClean="0">
                <a:latin typeface="+mn-lt"/>
              </a:rPr>
              <a:t>гуманитарлық-педагогикалық</a:t>
            </a:r>
          </a:p>
          <a:p>
            <a:r>
              <a:rPr lang="kk-KZ" sz="1600" dirty="0" smtClean="0">
                <a:latin typeface="+mn-lt"/>
              </a:rPr>
              <a:t>колледжінде оқыған.</a:t>
            </a:r>
          </a:p>
          <a:p>
            <a:r>
              <a:rPr lang="kk-KZ" sz="1600" dirty="0" smtClean="0">
                <a:latin typeface="+mn-lt"/>
              </a:rPr>
              <a:t>Қазір  МАДТ мұғалімі</a:t>
            </a:r>
          </a:p>
          <a:p>
            <a:r>
              <a:rPr lang="kk-KZ" sz="1600" b="1" dirty="0" smtClean="0">
                <a:latin typeface="+mn-lt"/>
              </a:rPr>
              <a:t>Тәлімгері: </a:t>
            </a:r>
            <a:r>
              <a:rPr lang="kk-KZ" sz="1600" dirty="0" smtClean="0">
                <a:latin typeface="+mn-lt"/>
              </a:rPr>
              <a:t>Онайбаева Бақыткүл Бұзаубаққызы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Documents and Settings\Учитель\Рабочий стол\Б3РЛЕСТ3К\Фоткалар58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700808"/>
            <a:ext cx="6182816" cy="4493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Тәлімгер мен жас маман Динара Бекенқызы  мектеп   алды даярлық тобын оқыту  туралы іс-тәжірибе  бөлісу үстінде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kk-KZ" smtClean="0">
                <a:solidFill>
                  <a:srgbClr val="C00000"/>
                </a:solidFill>
              </a:rPr>
              <a:t>Білім негізі - бастауышта</a:t>
            </a: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22531" name="Picture 2" descr="D:\From HDD\фото\Білім күні\IMG_01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72816"/>
            <a:ext cx="3571875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643438" y="1857375"/>
            <a:ext cx="39195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i="1">
                <a:latin typeface="Times New Roman" pitchFamily="18" charset="0"/>
              </a:rPr>
              <a:t>Бірлестіктің жұмысының алға </a:t>
            </a:r>
          </a:p>
          <a:p>
            <a:r>
              <a:rPr lang="kk-KZ" b="1" i="1">
                <a:latin typeface="Times New Roman" pitchFamily="18" charset="0"/>
              </a:rPr>
              <a:t>басуы өзара тіл табысып, ортақ </a:t>
            </a:r>
          </a:p>
          <a:p>
            <a:r>
              <a:rPr lang="kk-KZ" b="1" i="1">
                <a:latin typeface="Times New Roman" pitchFamily="18" charset="0"/>
              </a:rPr>
              <a:t>шешім қабылдай алуда. Оқушы - </a:t>
            </a:r>
          </a:p>
          <a:p>
            <a:r>
              <a:rPr lang="kk-KZ" b="1" i="1">
                <a:latin typeface="Times New Roman" pitchFamily="18" charset="0"/>
              </a:rPr>
              <a:t>алдындағы ұстазына қарап өседі,</a:t>
            </a:r>
          </a:p>
          <a:p>
            <a:r>
              <a:rPr lang="kk-KZ" b="1" i="1">
                <a:latin typeface="Times New Roman" pitchFamily="18" charset="0"/>
              </a:rPr>
              <a:t>Сондықтан, ұстаздың ұстамы</a:t>
            </a:r>
          </a:p>
          <a:p>
            <a:r>
              <a:rPr lang="kk-KZ" b="1" i="1">
                <a:latin typeface="Times New Roman" pitchFamily="18" charset="0"/>
              </a:rPr>
              <a:t> күшті болу керек. </a:t>
            </a:r>
          </a:p>
          <a:p>
            <a:r>
              <a:rPr lang="kk-KZ" b="1" i="1">
                <a:latin typeface="Times New Roman" pitchFamily="18" charset="0"/>
              </a:rPr>
              <a:t>                                      ӘБ мүшелері.</a:t>
            </a:r>
          </a:p>
          <a:p>
            <a:endParaRPr lang="kk-KZ" b="1" i="1">
              <a:latin typeface="Times New Roman" pitchFamily="18" charset="0"/>
            </a:endParaRPr>
          </a:p>
          <a:p>
            <a:endParaRPr lang="ru-RU" b="1" i="1">
              <a:latin typeface="Times New Roman" pitchFamily="18" charset="0"/>
            </a:endParaRPr>
          </a:p>
        </p:txBody>
      </p:sp>
      <p:pic>
        <p:nvPicPr>
          <p:cNvPr id="22533" name="Picture 3" descr="D:\галина\Галя\IMG_04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929063"/>
            <a:ext cx="4031877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42938" y="4714875"/>
            <a:ext cx="35004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>
                <a:latin typeface="Times New Roman" pitchFamily="18" charset="0"/>
              </a:rPr>
              <a:t>“Мұғалімнің қандай екенін</a:t>
            </a:r>
          </a:p>
          <a:p>
            <a:r>
              <a:rPr lang="kk-KZ" sz="2000" b="1">
                <a:latin typeface="Times New Roman" pitchFamily="18" charset="0"/>
              </a:rPr>
              <a:t>білгің келсе, шәкірттеріне қара”</a:t>
            </a:r>
          </a:p>
          <a:p>
            <a:r>
              <a:rPr lang="kk-KZ">
                <a:latin typeface="Times New Roman" pitchFamily="18" charset="0"/>
              </a:rPr>
              <a:t>                </a:t>
            </a:r>
            <a:r>
              <a:rPr lang="kk-KZ" b="1" i="1">
                <a:latin typeface="Times New Roman" pitchFamily="18" charset="0"/>
              </a:rPr>
              <a:t>Әбу Насыр Әл-Фараби  </a:t>
            </a:r>
            <a:endParaRPr lang="ru-RU" b="1" i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2132856"/>
          <a:ext cx="7128791" cy="3744415"/>
        </p:xfrm>
        <a:graphic>
          <a:graphicData uri="http://schemas.openxmlformats.org/drawingml/2006/table">
            <a:tbl>
              <a:tblPr/>
              <a:tblGrid>
                <a:gridCol w="1080120"/>
                <a:gridCol w="1612611"/>
                <a:gridCol w="1555741"/>
                <a:gridCol w="1593336"/>
                <a:gridCol w="1286983"/>
              </a:tblGrid>
              <a:tr h="74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Оқу жылы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Қалалық деңгейде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Облыстық деңгейде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Қатысушы</a:t>
                      </a: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лар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kk-KZ" sz="1600" b="1" dirty="0">
                          <a:latin typeface="Times New Roman"/>
                          <a:ea typeface="Times New Roman"/>
                          <a:cs typeface="Times New Roman"/>
                        </a:rPr>
                        <a:t>жеңімпаздар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kk-KZ" sz="1400" b="1">
                          <a:latin typeface="Times New Roman"/>
                          <a:ea typeface="Times New Roman"/>
                          <a:cs typeface="Times New Roman"/>
                        </a:rPr>
                        <a:t>Қатысушылар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  <a:cs typeface="Times New Roman"/>
                        </a:rPr>
                        <a:t>Жеңімпаздар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2008-2009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2009-2010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692696"/>
            <a:ext cx="770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</a:rPr>
              <a:t>Дарынды оқушылармен жұмыс нәтижесі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31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</a:rPr>
              <a:t>Оқушылардың ғылыми жұмыстарының жеңімпаздары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25144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dirty="0" smtClean="0">
              <a:solidFill>
                <a:srgbClr val="C00000"/>
              </a:solidFill>
            </a:endParaRPr>
          </a:p>
          <a:p>
            <a:pPr algn="ctr"/>
            <a:r>
              <a:rPr lang="kk-KZ" dirty="0" smtClean="0">
                <a:solidFill>
                  <a:srgbClr val="C00000"/>
                </a:solidFill>
              </a:rPr>
              <a:t>Баймышева Нәзия</a:t>
            </a:r>
          </a:p>
          <a:p>
            <a:pPr algn="ctr"/>
            <a:r>
              <a:rPr lang="kk-KZ" sz="1600" dirty="0" smtClean="0"/>
              <a:t>2007-2008 оқу жылының</a:t>
            </a:r>
          </a:p>
          <a:p>
            <a:pPr algn="ctr"/>
            <a:r>
              <a:rPr lang="kk-KZ" sz="1600" dirty="0" smtClean="0"/>
              <a:t>қалалық сайыстан </a:t>
            </a:r>
          </a:p>
          <a:p>
            <a:pPr algn="ctr"/>
            <a:r>
              <a:rPr lang="kk-KZ" sz="1600" dirty="0" smtClean="0"/>
              <a:t>1 орын</a:t>
            </a:r>
          </a:p>
        </p:txBody>
      </p:sp>
      <p:pic>
        <p:nvPicPr>
          <p:cNvPr id="137218" name="Picture 2" descr="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1268760"/>
            <a:ext cx="2160240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5013176"/>
            <a:ext cx="2723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Абеуов Асылхан </a:t>
            </a:r>
          </a:p>
          <a:p>
            <a:pPr algn="ctr"/>
            <a:r>
              <a:rPr lang="kk-KZ" sz="1600" dirty="0" smtClean="0"/>
              <a:t>2010-2011 оқу жылының</a:t>
            </a:r>
          </a:p>
          <a:p>
            <a:pPr algn="ctr"/>
            <a:r>
              <a:rPr lang="kk-KZ" sz="1600" dirty="0" smtClean="0"/>
              <a:t>Қалалық сайыстың 3 орын</a:t>
            </a:r>
          </a:p>
          <a:p>
            <a:pPr algn="ctr"/>
            <a:r>
              <a:rPr lang="kk-KZ" sz="1600" dirty="0" smtClean="0"/>
              <a:t>жүлдегері</a:t>
            </a:r>
            <a:endParaRPr lang="ru-RU" sz="1600" dirty="0"/>
          </a:p>
        </p:txBody>
      </p:sp>
      <p:pic>
        <p:nvPicPr>
          <p:cNvPr id="7" name="Picture 2" descr="C:\Documents and Settings\Администратор\Рабочий стол\Изображение 2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00192" y="1268760"/>
            <a:ext cx="2376264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1314" name="Picture 2" descr="C:\Documents and Settings\Учитель\Рабочий стол\Аяпбергенова К.О\фото 2011\Фото\ФОТО-4А\Назия\DSC038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340768"/>
            <a:ext cx="244827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00192" y="5013176"/>
            <a:ext cx="2592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Ахметова Мидина</a:t>
            </a:r>
          </a:p>
          <a:p>
            <a:pPr algn="ctr"/>
            <a:r>
              <a:rPr lang="kk-KZ" sz="1600" dirty="0" smtClean="0"/>
              <a:t>2010-2011оқу жылының</a:t>
            </a:r>
          </a:p>
          <a:p>
            <a:pPr algn="ctr"/>
            <a:r>
              <a:rPr lang="kk-KZ" sz="1600" dirty="0" smtClean="0"/>
              <a:t>Қалалық сайысының</a:t>
            </a:r>
          </a:p>
          <a:p>
            <a:pPr algn="ctr"/>
            <a:r>
              <a:rPr lang="kk-KZ" sz="1600" dirty="0" smtClean="0"/>
              <a:t>3 орын жүлдегері</a:t>
            </a:r>
            <a:endParaRPr lang="ru-RU" sz="16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1043608" y="214313"/>
            <a:ext cx="75019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</a:rPr>
              <a:t>Ұстаздық еткен </a:t>
            </a:r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</a:rPr>
              <a:t>жалықпас</a:t>
            </a:r>
          </a:p>
          <a:p>
            <a:pPr algn="ctr"/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</a:rPr>
              <a:t>үйретуден балаға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49505" name="Picture 1" descr="C:\Documents and Settings\Учитель\Рабочий стол\Аяпбергенова К.О\фото 2011\Фото\ФОТО-4А\Мой класс\S60000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484784"/>
            <a:ext cx="3096344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9506" name="Picture 2" descr="C:\Documents and Settings\Учитель\Рабочий стол\Аяпбергенова К.О\фото 2011\Фото\ФОТО-4А\Мой класс\S6000081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556792"/>
            <a:ext cx="3384376" cy="36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2575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Ердавлетов Данияр</a:t>
            </a:r>
          </a:p>
          <a:p>
            <a:pPr algn="ctr"/>
            <a:r>
              <a:rPr lang="kk-KZ" sz="1600" b="1" dirty="0" smtClean="0"/>
              <a:t>Қалалық  сайыстың </a:t>
            </a:r>
          </a:p>
          <a:p>
            <a:pPr algn="ctr"/>
            <a:r>
              <a:rPr lang="kk-KZ" sz="1600" b="1" dirty="0" smtClean="0"/>
              <a:t>1 орын жүлдегері</a:t>
            </a:r>
          </a:p>
          <a:p>
            <a:pPr algn="ctr"/>
            <a:r>
              <a:rPr lang="kk-KZ" sz="1600" b="1" dirty="0" smtClean="0"/>
              <a:t>2008-2009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Мырзағазықызы Анора</a:t>
            </a:r>
          </a:p>
          <a:p>
            <a:pPr algn="ctr"/>
            <a:r>
              <a:rPr lang="kk-KZ" b="1" dirty="0" smtClean="0"/>
              <a:t>Облыстық  сайыстың </a:t>
            </a:r>
          </a:p>
          <a:p>
            <a:pPr algn="ctr"/>
            <a:r>
              <a:rPr lang="kk-KZ" b="1" dirty="0" smtClean="0"/>
              <a:t>3 орын жүлдегері</a:t>
            </a:r>
          </a:p>
          <a:p>
            <a:pPr algn="ctr"/>
            <a:r>
              <a:rPr lang="kk-KZ" b="1" dirty="0" smtClean="0"/>
              <a:t>2008-2009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D:\фотки\2010-05-27\1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357188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86375" y="1143000"/>
            <a:ext cx="23383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000" b="1" i="1" dirty="0">
                <a:latin typeface="+mn-lt"/>
              </a:rPr>
              <a:t>Ата-аналар еңбегі </a:t>
            </a:r>
          </a:p>
          <a:p>
            <a:pPr algn="ctr">
              <a:defRPr/>
            </a:pPr>
            <a:r>
              <a:rPr lang="kk-KZ" sz="2000" b="1" i="1" dirty="0">
                <a:latin typeface="+mn-lt"/>
              </a:rPr>
              <a:t>марапатталуда</a:t>
            </a:r>
            <a:endParaRPr lang="ru-RU" sz="2000" b="1" i="1" dirty="0">
              <a:latin typeface="+mn-lt"/>
            </a:endParaRPr>
          </a:p>
        </p:txBody>
      </p:sp>
      <p:pic>
        <p:nvPicPr>
          <p:cNvPr id="27652" name="Picture 2" descr="D:\фотки\2010-05-27\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857500"/>
            <a:ext cx="3857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75" y="4357688"/>
            <a:ext cx="24955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2000" b="1" i="1" dirty="0">
                <a:latin typeface="+mn-lt"/>
              </a:rPr>
              <a:t>Ата-анамен бірлесе </a:t>
            </a:r>
          </a:p>
          <a:p>
            <a:pPr>
              <a:defRPr/>
            </a:pPr>
            <a:r>
              <a:rPr lang="kk-KZ" sz="2000" b="1" i="1" dirty="0">
                <a:latin typeface="+mn-lt"/>
              </a:rPr>
              <a:t>жүргізген жұмыс </a:t>
            </a:r>
          </a:p>
          <a:p>
            <a:pPr>
              <a:defRPr/>
            </a:pPr>
            <a:r>
              <a:rPr lang="kk-KZ" sz="2000" b="1" i="1" dirty="0">
                <a:latin typeface="+mn-lt"/>
              </a:rPr>
              <a:t>нәтижелі болады</a:t>
            </a:r>
            <a:endParaRPr lang="ru-RU" sz="2000" b="1" i="1" dirty="0">
              <a:latin typeface="+mn-lt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фотки\2010-05-27\1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394422">
            <a:off x="633413" y="777875"/>
            <a:ext cx="371475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D:\фотки\2010-05-27\1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307672">
            <a:off x="4446588" y="2870200"/>
            <a:ext cx="38290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65638" y="785813"/>
            <a:ext cx="4341812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800" b="1" i="1" dirty="0">
                <a:latin typeface="+mn-lt"/>
              </a:rPr>
              <a:t>Таза ауада серуен құрған </a:t>
            </a:r>
          </a:p>
          <a:p>
            <a:pPr algn="ctr">
              <a:defRPr/>
            </a:pPr>
            <a:r>
              <a:rPr lang="kk-KZ" sz="2800" b="1" i="1" dirty="0">
                <a:latin typeface="+mn-lt"/>
              </a:rPr>
              <a:t>күндер-ай!</a:t>
            </a:r>
            <a:endParaRPr lang="ru-RU" sz="2800" b="1" i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88" y="5000625"/>
            <a:ext cx="2992437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2800" b="1" i="1" dirty="0">
                <a:latin typeface="+mn-lt"/>
              </a:rPr>
              <a:t>Салауатты өмір </a:t>
            </a:r>
          </a:p>
          <a:p>
            <a:pPr>
              <a:defRPr/>
            </a:pPr>
            <a:r>
              <a:rPr lang="kk-KZ" sz="2800" b="1" i="1" dirty="0">
                <a:latin typeface="+mn-lt"/>
              </a:rPr>
              <a:t>сүру - салтымыз!</a:t>
            </a:r>
            <a:endParaRPr lang="ru-RU" sz="2800" b="1" i="1" dirty="0">
              <a:latin typeface="+mn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фотки\нипочем\1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428625"/>
            <a:ext cx="4143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84788" y="1428750"/>
            <a:ext cx="35861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latin typeface="+mn-lt"/>
              </a:rPr>
              <a:t>Демалыс уақытындағы </a:t>
            </a:r>
          </a:p>
          <a:p>
            <a:pPr algn="ctr">
              <a:defRPr/>
            </a:pPr>
            <a:r>
              <a:rPr lang="kk-KZ" sz="2400" b="1" i="1" dirty="0">
                <a:latin typeface="+mn-lt"/>
              </a:rPr>
              <a:t>жылы отырыс</a:t>
            </a:r>
            <a:endParaRPr lang="ru-RU" sz="2400" b="1" i="1" dirty="0">
              <a:latin typeface="+mn-lt"/>
            </a:endParaRPr>
          </a:p>
        </p:txBody>
      </p:sp>
      <p:pic>
        <p:nvPicPr>
          <p:cNvPr id="29700" name="Picture 3" descr="D:\галина\8 март\1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5" y="3357563"/>
            <a:ext cx="4357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38" y="4572000"/>
            <a:ext cx="24606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2400" b="1" i="1" dirty="0">
                <a:latin typeface="+mn-lt"/>
              </a:rPr>
              <a:t>Мерекені бірге,</a:t>
            </a:r>
          </a:p>
          <a:p>
            <a:pPr>
              <a:defRPr/>
            </a:pPr>
            <a:r>
              <a:rPr lang="kk-KZ" sz="2400" b="1" i="1" dirty="0">
                <a:latin typeface="+mn-lt"/>
              </a:rPr>
              <a:t> қызықты қарсы</a:t>
            </a:r>
          </a:p>
          <a:p>
            <a:pPr>
              <a:defRPr/>
            </a:pPr>
            <a:r>
              <a:rPr lang="kk-KZ" sz="2400" b="1" i="1" dirty="0">
                <a:latin typeface="+mn-lt"/>
              </a:rPr>
              <a:t> аламыз!</a:t>
            </a:r>
            <a:endParaRPr lang="ru-RU" sz="2400" b="1" i="1" dirty="0">
              <a:latin typeface="+mn-lt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+mn-lt"/>
              </a:rPr>
              <a:t>Бастауыш сынып мұғалімдерінің курстан </a:t>
            </a: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+mn-lt"/>
              </a:rPr>
              <a:t>өтуі туралы </a:t>
            </a:r>
          </a:p>
          <a:p>
            <a:pPr algn="ctr"/>
            <a:endParaRPr lang="ru-RU" sz="2800" b="1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772816"/>
          <a:ext cx="756084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4"/>
                <a:gridCol w="2520282"/>
                <a:gridCol w="1512168"/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000" b="0" dirty="0" smtClean="0"/>
                        <a:t>№</a:t>
                      </a:r>
                      <a:endParaRPr lang="ru-RU" sz="2000" b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Мұғалімдердің</a:t>
                      </a:r>
                      <a:r>
                        <a:rPr lang="kk-KZ" baseline="0" dirty="0" smtClean="0"/>
                        <a:t> аты-жөні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2008-2009</a:t>
                      </a:r>
                    </a:p>
                    <a:p>
                      <a:pPr algn="ctr"/>
                      <a:r>
                        <a:rPr lang="kk-KZ" dirty="0" smtClean="0"/>
                        <a:t>оқу жылы</a:t>
                      </a:r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2008-2009</a:t>
                      </a:r>
                    </a:p>
                    <a:p>
                      <a:pPr algn="ctr"/>
                      <a:r>
                        <a:rPr lang="kk-KZ" dirty="0" smtClean="0"/>
                        <a:t>оқу жылы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2008-2009</a:t>
                      </a:r>
                    </a:p>
                    <a:p>
                      <a:pPr algn="ctr"/>
                      <a:r>
                        <a:rPr lang="kk-KZ" dirty="0" smtClean="0"/>
                        <a:t>оқу жылы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0" dirty="0" smtClean="0"/>
                        <a:t>1</a:t>
                      </a:r>
                      <a:endParaRPr lang="ru-RU" sz="20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b="1" dirty="0" smtClean="0"/>
                        <a:t>Аяпбергенова  К. О.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0" dirty="0" smtClean="0"/>
                        <a:t>2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b="1" dirty="0" smtClean="0"/>
                        <a:t>Акишова  Ш.Б.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0" dirty="0" smtClean="0"/>
                        <a:t>3</a:t>
                      </a:r>
                      <a:endParaRPr lang="ru-RU" sz="20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b="1" dirty="0" smtClean="0"/>
                        <a:t>Досмухамедова  А. А.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0" dirty="0" smtClean="0"/>
                        <a:t>4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b="1" dirty="0" smtClean="0"/>
                        <a:t>Кауканова  Ж. Х.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0" dirty="0" smtClean="0"/>
                        <a:t>5</a:t>
                      </a:r>
                      <a:endParaRPr lang="ru-RU" sz="20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b="1" dirty="0" smtClean="0"/>
                        <a:t>Кубенова  Г. Ж.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0" dirty="0" smtClean="0"/>
                        <a:t>6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b="1" dirty="0" smtClean="0"/>
                        <a:t>Құрметбек  Бағжан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0" dirty="0" smtClean="0"/>
                        <a:t>7</a:t>
                      </a:r>
                      <a:endParaRPr lang="ru-RU" sz="2000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b="1" dirty="0" smtClean="0"/>
                        <a:t>Мауленова  Г. С.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b="0" dirty="0" smtClean="0"/>
                        <a:t>8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b="1" dirty="0" smtClean="0"/>
                        <a:t>Онайбаева  Б. Б.</a:t>
                      </a:r>
                      <a:r>
                        <a:rPr lang="kk-KZ" b="1" baseline="0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/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Данияр\Desktop\2010-05-10\0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026719">
            <a:off x="268288" y="758825"/>
            <a:ext cx="33623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Данияр\Desktop\2010-05-10\0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105341">
            <a:off x="2341563" y="2319338"/>
            <a:ext cx="350678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C:\Users\Данияр\Desktop\2010-05-10\0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85861">
            <a:off x="5216525" y="3786188"/>
            <a:ext cx="3357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500063" y="5357813"/>
            <a:ext cx="4324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000" b="1" i="1">
                <a:solidFill>
                  <a:srgbClr val="7030A0"/>
                </a:solidFill>
                <a:latin typeface="Times New Roman" pitchFamily="18" charset="0"/>
              </a:rPr>
              <a:t>Болашақ 2010-2011 оқу жылының </a:t>
            </a:r>
          </a:p>
          <a:p>
            <a:r>
              <a:rPr lang="kk-KZ" sz="2000" b="1" i="1">
                <a:solidFill>
                  <a:srgbClr val="7030A0"/>
                </a:solidFill>
                <a:latin typeface="Times New Roman" pitchFamily="18" charset="0"/>
              </a:rPr>
              <a:t>1 сыныптарына арналып өткізілген</a:t>
            </a:r>
          </a:p>
          <a:p>
            <a:r>
              <a:rPr lang="kk-KZ" sz="2000" b="1" i="1">
                <a:solidFill>
                  <a:srgbClr val="7030A0"/>
                </a:solidFill>
                <a:latin typeface="Times New Roman" pitchFamily="18" charset="0"/>
              </a:rPr>
              <a:t>“Ашық есік” күнінен үзінді</a:t>
            </a:r>
            <a:endParaRPr lang="ru-RU" sz="2000" b="1" i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3857625" y="325438"/>
            <a:ext cx="4610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 i="1">
                <a:solidFill>
                  <a:srgbClr val="C00000"/>
                </a:solidFill>
                <a:latin typeface="Times New Roman" pitchFamily="18" charset="0"/>
              </a:rPr>
              <a:t>“Болашақ – бүгіннен басталады. ”</a:t>
            </a:r>
            <a:endParaRPr lang="ru-RU" sz="3600" b="1" i="1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kk-KZ" sz="4800" smtClean="0">
                <a:solidFill>
                  <a:srgbClr val="7030A0"/>
                </a:solidFill>
              </a:rPr>
              <a:t>Нәтиже</a:t>
            </a:r>
            <a:endParaRPr lang="ru-RU" sz="4800" smtClean="0">
              <a:solidFill>
                <a:srgbClr val="7030A0"/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131840" y="2780928"/>
            <a:ext cx="3071812" cy="1785937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7030A0"/>
                </a:solidFill>
              </a:rPr>
              <a:t>Жұмыс қорытындысы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24-конечная звезда 4"/>
          <p:cNvSpPr/>
          <p:nvPr/>
        </p:nvSpPr>
        <p:spPr>
          <a:xfrm>
            <a:off x="5786438" y="1714500"/>
            <a:ext cx="2857500" cy="1428750"/>
          </a:xfrm>
          <a:prstGeom prst="star24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002060"/>
                </a:solidFill>
              </a:rPr>
              <a:t>Қалалық олимпиада жүлдесі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 rot="19967776">
            <a:off x="-2119313" y="4926013"/>
            <a:ext cx="1857375" cy="1595437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sp>
        <p:nvSpPr>
          <p:cNvPr id="7" name="24-конечная звезда 6"/>
          <p:cNvSpPr/>
          <p:nvPr/>
        </p:nvSpPr>
        <p:spPr>
          <a:xfrm>
            <a:off x="6156176" y="3861048"/>
            <a:ext cx="2714625" cy="1643062"/>
          </a:xfrm>
          <a:prstGeom prst="star24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002060"/>
                </a:solidFill>
              </a:rPr>
              <a:t>Тәрбиелік іс-шаралар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002060"/>
                </a:solidFill>
              </a:rPr>
              <a:t>жүргізілуі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24-конечная звезда 7"/>
          <p:cNvSpPr/>
          <p:nvPr/>
        </p:nvSpPr>
        <p:spPr>
          <a:xfrm>
            <a:off x="3419872" y="5013176"/>
            <a:ext cx="2786063" cy="1643062"/>
          </a:xfrm>
          <a:prstGeom prst="star24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002060"/>
                </a:solidFill>
              </a:rPr>
              <a:t>Интеллектулдық сайысқа қатысу 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24-конечная звезда 8"/>
          <p:cNvSpPr/>
          <p:nvPr/>
        </p:nvSpPr>
        <p:spPr>
          <a:xfrm>
            <a:off x="323528" y="4005064"/>
            <a:ext cx="2857500" cy="1500188"/>
          </a:xfrm>
          <a:prstGeom prst="star24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002060"/>
                </a:solidFill>
              </a:rPr>
              <a:t>Өзін-өзі тану сабағының  деңгейлігі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24-конечная звезда 9"/>
          <p:cNvSpPr/>
          <p:nvPr/>
        </p:nvSpPr>
        <p:spPr>
          <a:xfrm>
            <a:off x="428625" y="1785938"/>
            <a:ext cx="2786063" cy="1428750"/>
          </a:xfrm>
          <a:prstGeom prst="star24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002060"/>
                </a:solidFill>
              </a:rPr>
              <a:t>Білім көрсеткіші жоғары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Білім сапасының мониторингі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низ 2"/>
          <p:cNvSpPr/>
          <p:nvPr/>
        </p:nvSpPr>
        <p:spPr>
          <a:xfrm>
            <a:off x="323528" y="188640"/>
            <a:ext cx="8280920" cy="1071562"/>
          </a:xfrm>
          <a:prstGeom prst="ellipseRibb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 smtClean="0">
                <a:solidFill>
                  <a:schemeClr val="tx1"/>
                </a:solidFill>
              </a:rPr>
              <a:t>2011-2012 жаңа оқу жылының болашақ  жоспары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Двойная волна 3"/>
          <p:cNvSpPr/>
          <p:nvPr/>
        </p:nvSpPr>
        <p:spPr>
          <a:xfrm>
            <a:off x="539552" y="1628800"/>
            <a:ext cx="2357438" cy="1428750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жүйесіндегі барлық нормативтер мен экспер. Бағдарламаларды үздіксіз қабылдау,жағдай жасау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899592" y="3789040"/>
            <a:ext cx="3096344" cy="1728192"/>
          </a:xfrm>
          <a:prstGeom prst="doubleWave">
            <a:avLst>
              <a:gd name="adj1" fmla="val 6250"/>
              <a:gd name="adj2" fmla="val -32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Оқушылардың құзыреттіліктерін қалыптастыруға байланысты түрлі әдістемелік материалдар даярлау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4932040" y="3789040"/>
            <a:ext cx="2952328" cy="1728192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 мәселесін шешу жолдарына бағытталған баст.сыныптарға арналған қосымша бағдарлама құрастыру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3491880" y="1988840"/>
            <a:ext cx="2357438" cy="1428750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Бастауыш </a:t>
            </a: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сынып пен орта буын бірлестіктерінің бірлескен жүйелік жұмысын жасау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300192" y="1556792"/>
            <a:ext cx="2357438" cy="1428750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жылдық білім беру бағдарламасы қарсаңына кәсіби біліктілікті жаппай жетілдіру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 rot="-1065074">
            <a:off x="269875" y="790575"/>
            <a:ext cx="77247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6000" b="1">
                <a:solidFill>
                  <a:srgbClr val="002060"/>
                </a:solidFill>
                <a:latin typeface="Times New Roman" pitchFamily="18" charset="0"/>
              </a:rPr>
              <a:t>Тыңдағандарыңызға рахмет!</a:t>
            </a:r>
            <a:endParaRPr lang="ru-RU" sz="6000" b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403648" y="1340768"/>
          <a:ext cx="67687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1169" y="404664"/>
            <a:ext cx="8304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Мұғалімдердің аттестаттаудан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өтуі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915400" cy="5254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800" b="1">
                <a:latin typeface="Times New Roman" pitchFamily="18" charset="0"/>
              </a:rPr>
              <a:t>                       </a:t>
            </a:r>
            <a:r>
              <a:rPr lang="kk-KZ" sz="2800" b="1">
                <a:solidFill>
                  <a:srgbClr val="FF00FF"/>
                </a:solidFill>
                <a:latin typeface="Times New Roman" pitchFamily="18" charset="0"/>
              </a:rPr>
              <a:t> Бастауыш  мұғалімінің  ұстанымы</a:t>
            </a:r>
            <a:endParaRPr lang="ru-RU" sz="2800" b="1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600200" y="1066800"/>
            <a:ext cx="1524000" cy="5334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2800" b="1">
                <a:solidFill>
                  <a:srgbClr val="FFFF00"/>
                </a:solidFill>
                <a:latin typeface="Times New Roman" pitchFamily="18" charset="0"/>
              </a:rPr>
              <a:t>Бiлуi</a:t>
            </a:r>
            <a:endParaRPr lang="ru-RU" sz="2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28600" y="1828800"/>
            <a:ext cx="1981200" cy="18288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Жеке бас қасиетi,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 өзiндiк ерекшелiктерi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 Қоғамдық саяси 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әлеуметтiк тәрбиесi</a:t>
            </a:r>
            <a:endParaRPr lang="ru-RU" sz="1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410200" y="1066800"/>
            <a:ext cx="2895600" cy="5334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2800" b="1">
                <a:solidFill>
                  <a:srgbClr val="FFFF00"/>
                </a:solidFill>
                <a:latin typeface="Times New Roman" pitchFamily="18" charset="0"/>
              </a:rPr>
              <a:t>Iскерлiк дағдысы</a:t>
            </a:r>
            <a:endParaRPr lang="ru-RU" sz="2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6934200" y="1828800"/>
            <a:ext cx="1981200" cy="18288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1400">
                <a:solidFill>
                  <a:srgbClr val="0000FF"/>
                </a:solidFill>
                <a:latin typeface="Times New Roman" pitchFamily="18" charset="0"/>
              </a:rPr>
              <a:t>Сынып белсендiлерiн</a:t>
            </a:r>
          </a:p>
          <a:p>
            <a:pPr algn="ctr"/>
            <a:r>
              <a:rPr lang="kk-KZ" sz="1400">
                <a:solidFill>
                  <a:srgbClr val="0000FF"/>
                </a:solidFill>
                <a:latin typeface="Times New Roman" pitchFamily="18" charset="0"/>
              </a:rPr>
              <a:t>ұйымдастыру,берiлген </a:t>
            </a:r>
          </a:p>
          <a:p>
            <a:pPr algn="ctr"/>
            <a:r>
              <a:rPr lang="kk-KZ" sz="1400">
                <a:solidFill>
                  <a:srgbClr val="0000FF"/>
                </a:solidFill>
                <a:latin typeface="Times New Roman" pitchFamily="18" charset="0"/>
              </a:rPr>
              <a:t>тапсырмаларды орындау.</a:t>
            </a:r>
          </a:p>
          <a:p>
            <a:pPr algn="ctr"/>
            <a:r>
              <a:rPr lang="kk-KZ" sz="1400">
                <a:solidFill>
                  <a:srgbClr val="0000FF"/>
                </a:solidFill>
                <a:latin typeface="Times New Roman" pitchFamily="18" charset="0"/>
              </a:rPr>
              <a:t>Сынып оқушыларын </a:t>
            </a:r>
          </a:p>
          <a:p>
            <a:pPr algn="ctr"/>
            <a:r>
              <a:rPr lang="kk-KZ" sz="1400">
                <a:solidFill>
                  <a:srgbClr val="0000FF"/>
                </a:solidFill>
                <a:latin typeface="Times New Roman" pitchFamily="18" charset="0"/>
              </a:rPr>
              <a:t>ұйымдастыру.</a:t>
            </a:r>
          </a:p>
          <a:p>
            <a:pPr algn="ctr"/>
            <a:r>
              <a:rPr lang="kk-KZ" sz="1400">
                <a:solidFill>
                  <a:srgbClr val="0000FF"/>
                </a:solidFill>
                <a:latin typeface="Times New Roman" pitchFamily="18" charset="0"/>
              </a:rPr>
              <a:t>Ата-анамен жұмыс</a:t>
            </a:r>
            <a:endParaRPr lang="ru-RU" sz="1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2362200" y="1828800"/>
            <a:ext cx="2133600" cy="18288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Оқыту әдiстемесi.</a:t>
            </a:r>
            <a:endParaRPr lang="ru-RU" sz="14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Пед</a:t>
            </a:r>
            <a:r>
              <a:rPr lang="ru-RU" sz="1400" b="1">
                <a:solidFill>
                  <a:srgbClr val="0000FF"/>
                </a:solidFill>
                <a:latin typeface="Times New Roman" pitchFamily="18" charset="0"/>
              </a:rPr>
              <a:t>агогика</a:t>
            </a:r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Психология.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Ата-аналармен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жұмыс,   саясат,әдебиет,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тарих,өнер т.б.</a:t>
            </a:r>
            <a:endParaRPr lang="ru-RU" sz="1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4648200" y="1828800"/>
            <a:ext cx="2133600" cy="18288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1200" b="1">
                <a:solidFill>
                  <a:srgbClr val="0000FF"/>
                </a:solidFill>
                <a:latin typeface="Times New Roman" pitchFamily="18" charset="0"/>
              </a:rPr>
              <a:t>Тәрбие жұмыс жоспары,</a:t>
            </a:r>
          </a:p>
          <a:p>
            <a:pPr algn="ctr"/>
            <a:r>
              <a:rPr lang="kk-KZ" sz="1200" b="1">
                <a:solidFill>
                  <a:srgbClr val="0000FF"/>
                </a:solidFill>
                <a:latin typeface="Times New Roman" pitchFamily="18" charset="0"/>
              </a:rPr>
              <a:t>Ұжымдық тәрбие.</a:t>
            </a:r>
          </a:p>
          <a:p>
            <a:pPr algn="ctr"/>
            <a:r>
              <a:rPr lang="kk-KZ" sz="1200" b="1">
                <a:solidFill>
                  <a:srgbClr val="0000FF"/>
                </a:solidFill>
                <a:latin typeface="Times New Roman" pitchFamily="18" charset="0"/>
              </a:rPr>
              <a:t>Жеке адаммен жұмыс.</a:t>
            </a:r>
          </a:p>
          <a:p>
            <a:pPr algn="ctr"/>
            <a:r>
              <a:rPr lang="kk-KZ" sz="1200" b="1">
                <a:solidFill>
                  <a:srgbClr val="0000FF"/>
                </a:solidFill>
                <a:latin typeface="Times New Roman" pitchFamily="18" charset="0"/>
              </a:rPr>
              <a:t>Жас,дене </a:t>
            </a:r>
          </a:p>
          <a:p>
            <a:pPr algn="ctr"/>
            <a:r>
              <a:rPr lang="kk-KZ" sz="1200" b="1">
                <a:solidFill>
                  <a:srgbClr val="0000FF"/>
                </a:solidFill>
                <a:latin typeface="Times New Roman" pitchFamily="18" charset="0"/>
              </a:rPr>
              <a:t>ерекшелiктерiне қарай</a:t>
            </a:r>
          </a:p>
          <a:p>
            <a:pPr algn="ctr"/>
            <a:r>
              <a:rPr lang="kk-KZ" sz="1200" b="1">
                <a:solidFill>
                  <a:srgbClr val="0000FF"/>
                </a:solidFill>
                <a:latin typeface="Times New Roman" pitchFamily="18" charset="0"/>
              </a:rPr>
              <a:t>жұмыс жүргiзу.</a:t>
            </a:r>
            <a:endParaRPr lang="ru-RU" sz="1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381000" y="3962400"/>
            <a:ext cx="84582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1066800" y="762000"/>
            <a:ext cx="71628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4572000" y="762000"/>
            <a:ext cx="0" cy="32004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2362200" y="762000"/>
            <a:ext cx="0" cy="3048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6934200" y="762000"/>
            <a:ext cx="0" cy="3048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381000" y="4191000"/>
            <a:ext cx="2133600" cy="3810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2400" b="1">
                <a:solidFill>
                  <a:srgbClr val="FFFF00"/>
                </a:solidFill>
                <a:latin typeface="Times New Roman" pitchFamily="18" charset="0"/>
              </a:rPr>
              <a:t>Зерттеушiлiк</a:t>
            </a:r>
            <a:endParaRPr lang="ru-RU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304800" y="5105400"/>
            <a:ext cx="2286000" cy="12954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Оқушылардың жас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ерекшелiктерiн зерттеу,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жеке тұлғаны тани алу,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Озат тәжiрибенi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пайдалану</a:t>
            </a:r>
            <a:endParaRPr lang="ru-RU" sz="1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6096000" y="4191000"/>
            <a:ext cx="3048000" cy="4572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2000" b="1">
                <a:solidFill>
                  <a:srgbClr val="FFFF00"/>
                </a:solidFill>
                <a:latin typeface="Times New Roman" pitchFamily="18" charset="0"/>
              </a:rPr>
              <a:t>Педагогикалық техника</a:t>
            </a:r>
            <a:endParaRPr 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3200400" y="4191000"/>
            <a:ext cx="2667000" cy="4572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2400" b="1">
                <a:solidFill>
                  <a:srgbClr val="FFFF00"/>
                </a:solidFill>
                <a:latin typeface="Times New Roman" pitchFamily="18" charset="0"/>
              </a:rPr>
              <a:t>Коммуникативтiк</a:t>
            </a:r>
            <a:endParaRPr lang="ru-RU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3200400" y="5105400"/>
            <a:ext cx="2667000" cy="12954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Оқушы-ата-ана,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мұғалiмдермен 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қарым-қатынас.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Ұжымдық қатынасын 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зерттеу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психологиясын меңгерту</a:t>
            </a:r>
            <a:endParaRPr lang="ru-RU" sz="1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6324600" y="5029200"/>
            <a:ext cx="2286000" cy="1371600"/>
          </a:xfrm>
          <a:prstGeom prst="rect">
            <a:avLst/>
          </a:prstGeom>
          <a:solidFill>
            <a:srgbClr val="00B050"/>
          </a:solidFill>
          <a:ln w="12700" cap="sq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Өзiн-өзi басқару,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сөйлеу мәдениетi,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дауыс ырғағы,</a:t>
            </a:r>
          </a:p>
          <a:p>
            <a:pPr algn="ctr"/>
            <a:r>
              <a:rPr lang="kk-KZ" sz="1400" b="1">
                <a:solidFill>
                  <a:srgbClr val="0000FF"/>
                </a:solidFill>
                <a:latin typeface="Times New Roman" pitchFamily="18" charset="0"/>
              </a:rPr>
              <a:t>мимика,артистизм т.б.</a:t>
            </a:r>
            <a:endParaRPr lang="ru-RU" sz="1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1600200" y="3962400"/>
            <a:ext cx="0" cy="228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4572000" y="3962400"/>
            <a:ext cx="0" cy="228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>
            <a:off x="7467600" y="3962400"/>
            <a:ext cx="0" cy="228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nimBg="1" autoUpdateAnimBg="0"/>
      <p:bldP spid="75780" grpId="0" animBg="1" autoUpdateAnimBg="0"/>
      <p:bldP spid="75781" grpId="0" animBg="1" autoUpdateAnimBg="0"/>
      <p:bldP spid="75782" grpId="0" animBg="1" autoUpdateAnimBg="0"/>
      <p:bldP spid="75783" grpId="0" animBg="1" autoUpdateAnimBg="0"/>
      <p:bldP spid="75784" grpId="0" animBg="1" autoUpdateAnimBg="0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 autoUpdateAnimBg="0"/>
      <p:bldP spid="75791" grpId="0" animBg="1" autoUpdateAnimBg="0"/>
      <p:bldP spid="75792" grpId="0" animBg="1" autoUpdateAnimBg="0"/>
      <p:bldP spid="75793" grpId="0" animBg="1" autoUpdateAnimBg="0"/>
      <p:bldP spid="75794" grpId="0" animBg="1" autoUpdateAnimBg="0"/>
      <p:bldP spid="75795" grpId="0" animBg="1" autoUpdateAnimBg="0"/>
      <p:bldP spid="75796" grpId="0" animBg="1"/>
      <p:bldP spid="75797" grpId="0" animBg="1"/>
      <p:bldP spid="7579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2656</Words>
  <Application>Microsoft Office PowerPoint</Application>
  <PresentationFormat>Экран (4:3)</PresentationFormat>
  <Paragraphs>745</Paragraphs>
  <Slides>74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Обычная</vt:lpstr>
      <vt:lpstr>               Бастауыш сынып әдістемелік бірлестігі</vt:lpstr>
      <vt:lpstr>Слайд 2</vt:lpstr>
      <vt:lpstr>Бастауыш сынып әдістемелік бірлестігінің мүшелері: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ӘБ жұмысының жүйесі</vt:lpstr>
      <vt:lpstr>Слайд 13</vt:lpstr>
      <vt:lpstr>Слайд 14</vt:lpstr>
      <vt:lpstr>Слайд 15</vt:lpstr>
      <vt:lpstr>2008-2011 жылға алынған тақырыптың</vt:lpstr>
      <vt:lpstr>Мектептің әдістемелік тақырыбы:</vt:lpstr>
      <vt:lpstr>Бастауыш ӘБ  жоспарлары:</vt:lpstr>
      <vt:lpstr>Бастауыш ӘБ  жоспарлары: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Ұжым қай кезде ұйымшыл ?</vt:lpstr>
      <vt:lpstr>Слайд 29</vt:lpstr>
      <vt:lpstr>        Құттықтаймыз!!! Туған күніңіз құтты болсын! Ұзақ  ғұмыр,бақыт,қуаныш,береке тілеушілер: БІЗ!  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Бастауыш ӘБ озат мұғалімі</vt:lpstr>
      <vt:lpstr>Слайд 43</vt:lpstr>
      <vt:lpstr>Слайд 44</vt:lpstr>
      <vt:lpstr>Слайд 45</vt:lpstr>
      <vt:lpstr>Слайд 46</vt:lpstr>
      <vt:lpstr>Слайд 47</vt:lpstr>
      <vt:lpstr>Слайд 48</vt:lpstr>
      <vt:lpstr>  Өзін-өзі тану бағдарламасының жұмыс кеңістігі:</vt:lpstr>
      <vt:lpstr>“Өзін-өзі тану” бағдарламасы</vt:lpstr>
      <vt:lpstr>Слайд 51</vt:lpstr>
      <vt:lpstr>Слайд 52</vt:lpstr>
      <vt:lpstr>Слайд 53</vt:lpstr>
      <vt:lpstr>Слайд 54</vt:lpstr>
      <vt:lpstr>Слайд 55</vt:lpstr>
      <vt:lpstr>Жас мамандар мектебі</vt:lpstr>
      <vt:lpstr>Слайд 57</vt:lpstr>
      <vt:lpstr> Жас мамандармен жүргізілетін жұмыстын тақырыбы: </vt:lpstr>
      <vt:lpstr>Слайд 59</vt:lpstr>
      <vt:lpstr>Слайд 60</vt:lpstr>
      <vt:lpstr>Слайд 61</vt:lpstr>
      <vt:lpstr>Слайд 62</vt:lpstr>
      <vt:lpstr>Білім негізі - бастауышта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Нәтиже</vt:lpstr>
      <vt:lpstr>Білім сапасының мониторингі</vt:lpstr>
      <vt:lpstr>Слайд 73</vt:lpstr>
      <vt:lpstr>Слайд 74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Данияр</dc:creator>
  <cp:lastModifiedBy>Ученик</cp:lastModifiedBy>
  <cp:revision>139</cp:revision>
  <dcterms:created xsi:type="dcterms:W3CDTF">2010-05-17T15:57:28Z</dcterms:created>
  <dcterms:modified xsi:type="dcterms:W3CDTF">2011-11-18T05:55:00Z</dcterms:modified>
</cp:coreProperties>
</file>