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2" r:id="rId5"/>
    <p:sldId id="261" r:id="rId6"/>
    <p:sldId id="260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51AFF-53CB-4EEA-81C0-9FA557F59B49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D7264-2B6F-448F-B3EE-A171D308B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BCDE1-B5B0-4631-8A57-230A001B7342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CFB70-494D-424B-A63F-584305834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B2025-07B7-4AE8-B7E9-E2F96849B858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3ACA1-8A57-4945-8A5C-841276FDD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D4367-E0E4-46E3-AE60-B7E1B287E8FA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78A81-1F85-4223-A638-632291086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CF3ED-8A6B-4AFA-BD69-07AD08FDA566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89BE-4CA4-412C-A190-438C9D77C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68526-A29B-433B-A3BC-761868BE1FA0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14231-462C-4DC4-9D58-21CCB9096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87F5-5854-49B8-AE89-6BFF8FA11926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2A08D-6765-48DD-8A7B-4AD4D1D43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464FF-BEFD-4B56-8521-D441BFCB31B7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DEB62-0646-44AF-A0CE-231411EA8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5DBC9-E5D0-486A-9B8C-1D0B45A2759F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B5291-0A3F-4C53-A5AD-5FDE36525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69FE4-AD0A-4E79-81A2-06F80E775E58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A4F8F-8B43-48C8-8D9A-8C68BFCE7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6D1D8-8CE2-4AEA-9076-819F530D0565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2B1F9-5C70-44F1-AD41-08ADE16A6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8B1D8D-A686-43E3-ACAB-5DE273F908FB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ED1FEA-9DDA-47C4-ABAD-FE73C01EF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7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.jpeg"/><Relationship Id="rId5" Type="http://schemas.openxmlformats.org/officeDocument/2006/relationships/image" Target="../media/image30.jpeg"/><Relationship Id="rId15" Type="http://schemas.openxmlformats.org/officeDocument/2006/relationships/image" Target="../media/image39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wmf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500" y="3536950"/>
            <a:ext cx="4357688" cy="2746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ятно 1 5"/>
          <p:cNvSpPr/>
          <p:nvPr/>
        </p:nvSpPr>
        <p:spPr>
          <a:xfrm rot="10800000">
            <a:off x="0" y="0"/>
            <a:ext cx="6072188" cy="485775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88" y="1714500"/>
            <a:ext cx="2417762" cy="1590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323850" y="4941888"/>
            <a:ext cx="3706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Лисаков қаласы әкімдігі </a:t>
            </a:r>
          </a:p>
          <a:p>
            <a:pPr algn="ctr"/>
            <a:r>
              <a:rPr lang="kk-KZ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білім бөлімінің </a:t>
            </a:r>
          </a:p>
          <a:p>
            <a:pPr algn="ctr"/>
            <a:r>
              <a:rPr lang="kk-KZ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“№3 орта мектебі” ММ</a:t>
            </a:r>
            <a:endParaRPr lang="ru-RU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Box 8"/>
          <p:cNvSpPr txBox="1">
            <a:spLocks noChangeArrowheads="1"/>
          </p:cNvSpPr>
          <p:nvPr/>
        </p:nvSpPr>
        <p:spPr bwMode="auto">
          <a:xfrm rot="1446712">
            <a:off x="5722938" y="976313"/>
            <a:ext cx="2914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Бізге  6 жыл!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5" descr="49895_c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14102">
            <a:off x="7740352" y="188640"/>
            <a:ext cx="1195388" cy="1098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6-конечная звезда 25"/>
          <p:cNvSpPr/>
          <p:nvPr/>
        </p:nvSpPr>
        <p:spPr>
          <a:xfrm>
            <a:off x="3059113" y="2205038"/>
            <a:ext cx="3600450" cy="2376487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" name="Picture 1" descr="D:\фотки\2010-05-27\1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224" y="3140968"/>
            <a:ext cx="1584176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5" y="0"/>
            <a:ext cx="1823103" cy="1988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5908224" y="247952"/>
            <a:ext cx="2224995" cy="1729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11" descr="ipj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95864">
            <a:off x="7432675" y="1162050"/>
            <a:ext cx="1204913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2" descr="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1221710">
            <a:off x="611188" y="1268413"/>
            <a:ext cx="1325562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3" descr="uij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498414">
            <a:off x="2640013" y="1282700"/>
            <a:ext cx="1260475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4" descr="lkh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-1485580">
            <a:off x="5456238" y="1152525"/>
            <a:ext cx="12001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Documents and Settings\Анара\Рабочий стол\ата-аналарга\104CANON\IMG_0001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email"/>
          <a:srcRect/>
          <a:stretch>
            <a:fillRect/>
          </a:stretch>
        </p:blipFill>
        <p:spPr>
          <a:xfrm>
            <a:off x="5580112" y="4293096"/>
            <a:ext cx="1296144" cy="220344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2" descr="C:\Documents and Settings\Анара\Рабочий стол\ата-аналарга\104CANON\IMG_000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596336" y="4509120"/>
            <a:ext cx="1152128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303" name="Picture 15" descr="49895_cr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3212976"/>
            <a:ext cx="1195388" cy="1098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04" name="Picture 16" descr="55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8027987" y="5688012"/>
            <a:ext cx="1116013" cy="1169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C:\Documents and Settings\Анара\Рабочий стол\ата-аналарга\104CANON\IMG_0008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51520" y="4509120"/>
            <a:ext cx="1413449" cy="2062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" descr="C:\Documents and Settings\Анара\Рабочий стол\ата-аналарга\104CANON\IMG_0007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555776" y="4437112"/>
            <a:ext cx="1328317" cy="2081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Рисунок 21" descr="n"/>
          <p:cNvPicPr/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403648" y="3068960"/>
            <a:ext cx="1584176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305" name="TextBox 24"/>
          <p:cNvSpPr txBox="1">
            <a:spLocks noChangeArrowheads="1"/>
          </p:cNvSpPr>
          <p:nvPr/>
        </p:nvSpPr>
        <p:spPr bwMode="auto">
          <a:xfrm flipH="1">
            <a:off x="3059113" y="2852738"/>
            <a:ext cx="3673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Дарынды оқушы – ұстаздық еңбегінің   жемісі</a:t>
            </a:r>
            <a:endParaRPr lang="ru-RU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SAM_054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980728"/>
            <a:ext cx="1471742" cy="13596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F:\SAM_066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16348">
            <a:off x="6948264" y="2420888"/>
            <a:ext cx="1656184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F:\SAM_063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3534">
            <a:off x="6548844" y="4792355"/>
            <a:ext cx="1885547" cy="14784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F:\Мидина\IMG_0238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1880" y="5013176"/>
            <a:ext cx="1872208" cy="1440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C:\Documents and Settings\Пользователь\Рабочий стол\232\Отсканировано 27.04.2011 1-45 (2)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>
          <a:xfrm rot="21032813">
            <a:off x="375771" y="2053380"/>
            <a:ext cx="1800200" cy="1661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:\Documents and Settings\Учитель\Рабочий стол\Досмухамедова А.А\ф-2\IMG_1902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993403">
            <a:off x="792093" y="4444954"/>
            <a:ext cx="1854089" cy="14004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C:\Documents and Settings\Учитель\Рабочий стол\Досмухамедова А.А\ФОТО\Бесікке салу\Img_0245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55776" y="908720"/>
            <a:ext cx="1728192" cy="1368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916238" y="2565400"/>
            <a:ext cx="2978150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Білім мен тәрбие</a:t>
            </a:r>
          </a:p>
          <a:p>
            <a:pPr algn="ctr">
              <a:defRPr/>
            </a:pPr>
            <a:r>
              <a:rPr lang="kk-KZ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егіз.</a:t>
            </a:r>
            <a:endParaRPr lang="ru-RU" sz="2800" dirty="0"/>
          </a:p>
        </p:txBody>
      </p:sp>
      <p:pic>
        <p:nvPicPr>
          <p:cNvPr id="13322" name="Рисунок 17" descr="ornament01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5805488"/>
            <a:ext cx="947738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Рисунок 17" descr="ornament01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196263" y="5910263"/>
            <a:ext cx="94773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Рисунок 3" descr="j019302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68313" y="0"/>
            <a:ext cx="81708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 descr="C:\Documents and Settings\Учитель\Рабочий стол\107\Фото0165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611894" y="3573016"/>
            <a:ext cx="1574304" cy="11807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029075" y="428625"/>
            <a:ext cx="5114925" cy="2000250"/>
          </a:xfrm>
        </p:spPr>
        <p:txBody>
          <a:bodyPr/>
          <a:lstStyle/>
          <a:p>
            <a:pPr eaLnBrk="1" hangingPunct="1"/>
            <a:r>
              <a:rPr lang="kk-KZ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Біз он шақты,он шақты</a:t>
            </a:r>
            <a:br>
              <a:rPr lang="kk-KZ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қыздарымыз моншақты</a:t>
            </a:r>
            <a:br>
              <a:rPr lang="kk-KZ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жазылмайды жұбымыз,</a:t>
            </a:r>
            <a:br>
              <a:rPr lang="kk-KZ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әрқашан біз біргеміз.</a:t>
            </a:r>
            <a:endParaRPr lang="ru-RU" sz="2400" b="1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Учитель\Рабочий стол\Б3РЛЕСТ3К\Фоткалар584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00108"/>
            <a:ext cx="5154639" cy="2989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5750" y="4071938"/>
            <a:ext cx="5114925" cy="2000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Бір сәт тізе бүгіп сырласайық,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Сабақтың қызығын еске алайық.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Озат еңбек,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жаңалық,салтымызбен,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Бөлісейік, ұстаздар, ой-пікірмен.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4221088"/>
            <a:ext cx="3672407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сохраненные данные 3"/>
          <p:cNvSpPr/>
          <p:nvPr/>
        </p:nvSpPr>
        <p:spPr>
          <a:xfrm>
            <a:off x="323850" y="1341438"/>
            <a:ext cx="8820150" cy="5040312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kk-KZ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2008-2011 жылдардың әдістемелік тақырыбы: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“Бастауыш сынып оқушыларының </a:t>
            </a:r>
          </a:p>
          <a:p>
            <a:pPr>
              <a:buFont typeface="Arial" charset="0"/>
              <a:buNone/>
            </a:pPr>
            <a: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оқу және тәрбиелену үрдісінде</a:t>
            </a:r>
          </a:p>
          <a:p>
            <a:pPr>
              <a:buFont typeface="Arial" charset="0"/>
              <a:buNone/>
            </a:pPr>
            <a: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жеке тұлға ретінде даму </a:t>
            </a:r>
          </a:p>
          <a:p>
            <a:pPr>
              <a:buFont typeface="Arial" charset="0"/>
              <a:buNone/>
            </a:pPr>
            <a: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заңдылықтарына тікелей ықпал</a:t>
            </a:r>
          </a:p>
          <a:p>
            <a:pPr>
              <a:buFont typeface="Arial" charset="0"/>
              <a:buNone/>
            </a:pPr>
            <a: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жасап,  олардың шығармашылық</a:t>
            </a:r>
          </a:p>
          <a:p>
            <a:pPr>
              <a:buFont typeface="Arial" charset="0"/>
              <a:buNone/>
            </a:pPr>
            <a: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қабілеттерін дамытып, өзіндік</a:t>
            </a:r>
          </a:p>
          <a:p>
            <a:pPr>
              <a:buFont typeface="Arial" charset="0"/>
              <a:buNone/>
            </a:pPr>
            <a: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әрекетін қалыптастыру”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нутый угол 11"/>
          <p:cNvSpPr/>
          <p:nvPr/>
        </p:nvSpPr>
        <p:spPr>
          <a:xfrm>
            <a:off x="4716463" y="1844675"/>
            <a:ext cx="4032250" cy="4824413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Загнутый угол 9"/>
          <p:cNvSpPr/>
          <p:nvPr/>
        </p:nvSpPr>
        <p:spPr>
          <a:xfrm>
            <a:off x="468313" y="1844675"/>
            <a:ext cx="4032250" cy="4824413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Круглая лента лицом вниз 8"/>
          <p:cNvSpPr/>
          <p:nvPr/>
        </p:nvSpPr>
        <p:spPr>
          <a:xfrm>
            <a:off x="4356100" y="333375"/>
            <a:ext cx="4787900" cy="1295400"/>
          </a:xfrm>
          <a:prstGeom prst="ellipseRibb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Круглая лента лицом вниз 7"/>
          <p:cNvSpPr/>
          <p:nvPr/>
        </p:nvSpPr>
        <p:spPr>
          <a:xfrm>
            <a:off x="0" y="404813"/>
            <a:ext cx="4356100" cy="1223962"/>
          </a:xfrm>
          <a:prstGeom prst="ellipseRibb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6" name="Содержимое 2"/>
          <p:cNvSpPr>
            <a:spLocks noGrp="1"/>
          </p:cNvSpPr>
          <p:nvPr>
            <p:ph sz="quarter" idx="2"/>
          </p:nvPr>
        </p:nvSpPr>
        <p:spPr>
          <a:xfrm>
            <a:off x="609600" y="2143125"/>
            <a:ext cx="4033838" cy="3949700"/>
          </a:xfrm>
        </p:spPr>
        <p:txBody>
          <a:bodyPr/>
          <a:lstStyle/>
          <a:p>
            <a:pPr eaLnBrk="1" hangingPunct="1"/>
            <a:r>
              <a:rPr lang="kk-KZ" sz="1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Оқушыны өзін-өзі тану және бағалай білу дәрежесіне жеткізу;</a:t>
            </a:r>
          </a:p>
          <a:p>
            <a:pPr eaLnBrk="1" hangingPunct="1"/>
            <a:r>
              <a:rPr lang="kk-KZ" sz="1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Түрлі шығармашылық жұмыстарға бағыт-бағдар беру;</a:t>
            </a:r>
          </a:p>
          <a:p>
            <a:pPr eaLnBrk="1" hangingPunct="1"/>
            <a:r>
              <a:rPr lang="kk-KZ" sz="1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Жеке тұлға ретінде тану, санасу;</a:t>
            </a:r>
          </a:p>
          <a:p>
            <a:pPr eaLnBrk="1" hangingPunct="1"/>
            <a:r>
              <a:rPr lang="kk-KZ" sz="1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Әлеуметтік-психологиялық хал- ақуалын зерттеу, шара жасау;</a:t>
            </a:r>
          </a:p>
          <a:p>
            <a:pPr eaLnBrk="1" hangingPunct="1"/>
            <a:r>
              <a:rPr lang="kk-KZ" sz="1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Бойына “Мен ”деген сенімділік қалыптастыру;  </a:t>
            </a:r>
          </a:p>
          <a:p>
            <a:pPr eaLnBrk="1" hangingPunct="1"/>
            <a:r>
              <a:rPr lang="kk-KZ" sz="1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Жаңа әдіс-тәсіл жасап, оқу-тәрбие деңгейін көтеру;</a:t>
            </a:r>
            <a:endParaRPr lang="ru-RU" sz="18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Содержимое 3"/>
          <p:cNvSpPr>
            <a:spLocks noGrp="1"/>
          </p:cNvSpPr>
          <p:nvPr>
            <p:ph sz="quarter" idx="4"/>
          </p:nvPr>
        </p:nvSpPr>
        <p:spPr>
          <a:xfrm>
            <a:off x="4800600" y="2143125"/>
            <a:ext cx="3886200" cy="3876675"/>
          </a:xfrm>
        </p:spPr>
        <p:txBody>
          <a:bodyPr/>
          <a:lstStyle/>
          <a:p>
            <a:pPr eaLnBrk="1" hangingPunct="1"/>
            <a:r>
              <a:rPr lang="kk-KZ" sz="1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Жеке тұлғаға бағытталған оқу мен іс-шараларды үзбей қолдану;</a:t>
            </a:r>
          </a:p>
          <a:p>
            <a:pPr eaLnBrk="1" hangingPunct="1"/>
            <a:r>
              <a:rPr lang="kk-KZ" sz="1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Дарынды оқушыларға бағыт-бағдар жасап, жеке жұмыс істеу;</a:t>
            </a:r>
          </a:p>
          <a:p>
            <a:pPr eaLnBrk="1" hangingPunct="1"/>
            <a:r>
              <a:rPr lang="kk-KZ" sz="1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Салауатты өмір сүруге, мәдени –рухани баюына ықпал етіп отыру;</a:t>
            </a:r>
          </a:p>
          <a:p>
            <a:pPr eaLnBrk="1" hangingPunct="1"/>
            <a:r>
              <a:rPr lang="kk-KZ" sz="1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Белсенді оқушылар арқылы нашар оқушыларды алға тарту;</a:t>
            </a:r>
          </a:p>
          <a:p>
            <a:pPr eaLnBrk="1" hangingPunct="1"/>
            <a:r>
              <a:rPr lang="kk-KZ" sz="1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Ата-анамен тығыз байланыс жасау;</a:t>
            </a:r>
          </a:p>
          <a:p>
            <a:pPr eaLnBrk="1" hangingPunct="1"/>
            <a:r>
              <a:rPr lang="kk-KZ" sz="1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Ұжымдық қарым-қатынасты сан түрлі әдіспен ұйымдастыра алу; </a:t>
            </a:r>
            <a:endParaRPr lang="ru-RU" sz="16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Текст 4"/>
          <p:cNvSpPr>
            <a:spLocks noGrp="1"/>
          </p:cNvSpPr>
          <p:nvPr>
            <p:ph type="body" sz="quarter" idx="1"/>
          </p:nvPr>
        </p:nvSpPr>
        <p:spPr>
          <a:xfrm>
            <a:off x="1116013" y="765175"/>
            <a:ext cx="3886200" cy="571500"/>
          </a:xfrm>
        </p:spPr>
        <p:txBody>
          <a:bodyPr/>
          <a:lstStyle/>
          <a:p>
            <a:pPr eaLnBrk="1" hangingPunct="1"/>
            <a:r>
              <a:rPr lang="kk-KZ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 :</a:t>
            </a:r>
            <a:endParaRPr lang="ru-RU" sz="2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Текст 5"/>
          <p:cNvSpPr>
            <a:spLocks noGrp="1"/>
          </p:cNvSpPr>
          <p:nvPr>
            <p:ph type="body" sz="quarter" idx="3"/>
          </p:nvPr>
        </p:nvSpPr>
        <p:spPr>
          <a:xfrm>
            <a:off x="5508625" y="836613"/>
            <a:ext cx="3886200" cy="571500"/>
          </a:xfrm>
        </p:spPr>
        <p:txBody>
          <a:bodyPr/>
          <a:lstStyle/>
          <a:p>
            <a:pPr eaLnBrk="1" hangingPunct="1"/>
            <a:r>
              <a:rPr lang="kk-KZ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МІНДЕТТЕРІ :</a:t>
            </a:r>
            <a:endParaRPr lang="ru-RU" sz="2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857250" y="3424238"/>
            <a:ext cx="1785938" cy="17859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>
              <a:defRPr/>
            </a:pPr>
            <a:r>
              <a:rPr lang="kk-KZ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Әдістемелік </a:t>
            </a:r>
          </a:p>
          <a:p>
            <a:pPr algn="ctr">
              <a:defRPr/>
            </a:pPr>
            <a:r>
              <a:rPr lang="kk-KZ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отырыстар </a:t>
            </a:r>
          </a:p>
          <a:p>
            <a:pPr algn="ctr">
              <a:defRPr/>
            </a:pPr>
            <a:r>
              <a:rPr lang="kk-KZ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мен</a:t>
            </a:r>
          </a:p>
          <a:p>
            <a:pPr algn="ctr">
              <a:defRPr/>
            </a:pPr>
            <a:r>
              <a:rPr lang="kk-KZ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семинарлар</a:t>
            </a:r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4214813" y="3352800"/>
            <a:ext cx="1857375" cy="17859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>
              <a:defRPr/>
            </a:pPr>
            <a:r>
              <a:rPr lang="kk-KZ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Ғылыми </a:t>
            </a:r>
          </a:p>
          <a:p>
            <a:pPr algn="ctr">
              <a:defRPr/>
            </a:pPr>
            <a:r>
              <a:rPr lang="kk-KZ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практикалық</a:t>
            </a:r>
          </a:p>
          <a:p>
            <a:pPr algn="ctr">
              <a:defRPr/>
            </a:pPr>
            <a:r>
              <a:rPr lang="kk-KZ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конференция</a:t>
            </a:r>
          </a:p>
        </p:txBody>
      </p:sp>
      <p:sp>
        <p:nvSpPr>
          <p:cNvPr id="6148" name="AutoShape 15"/>
          <p:cNvSpPr>
            <a:spLocks noChangeArrowheads="1"/>
          </p:cNvSpPr>
          <p:nvPr/>
        </p:nvSpPr>
        <p:spPr bwMode="auto">
          <a:xfrm>
            <a:off x="1706563" y="1092200"/>
            <a:ext cx="2735262" cy="5746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>
              <a:defRPr/>
            </a:pPr>
            <a:r>
              <a:rPr lang="kk-KZ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Директор</a:t>
            </a:r>
          </a:p>
          <a:p>
            <a:pPr algn="ctr">
              <a:defRPr/>
            </a:pPr>
            <a:r>
              <a:rPr lang="kk-KZ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Педагогикалық кеңес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AutoShape 16"/>
          <p:cNvSpPr>
            <a:spLocks noChangeArrowheads="1"/>
          </p:cNvSpPr>
          <p:nvPr/>
        </p:nvSpPr>
        <p:spPr bwMode="auto">
          <a:xfrm>
            <a:off x="5083175" y="1066800"/>
            <a:ext cx="2735263" cy="5746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>
              <a:defRPr/>
            </a:pPr>
            <a:r>
              <a:rPr lang="kk-KZ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Әдістемелік кеңес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AutoShape 17"/>
          <p:cNvSpPr>
            <a:spLocks noChangeArrowheads="1"/>
          </p:cNvSpPr>
          <p:nvPr/>
        </p:nvSpPr>
        <p:spPr bwMode="auto">
          <a:xfrm>
            <a:off x="357188" y="5424488"/>
            <a:ext cx="8569325" cy="5746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>
              <a:defRPr/>
            </a:pPr>
            <a:r>
              <a:rPr lang="kk-KZ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Мұғалімдердің шығармашылық тобы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AutoShape 18"/>
          <p:cNvSpPr>
            <a:spLocks noChangeArrowheads="1"/>
          </p:cNvSpPr>
          <p:nvPr/>
        </p:nvSpPr>
        <p:spPr bwMode="auto">
          <a:xfrm>
            <a:off x="214313" y="6143625"/>
            <a:ext cx="8569325" cy="487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>
              <a:defRPr/>
            </a:pPr>
            <a:r>
              <a:rPr lang="kk-KZ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Жас мұғалімдер мектебі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Rectangle 20"/>
          <p:cNvSpPr>
            <a:spLocks noChangeArrowheads="1"/>
          </p:cNvSpPr>
          <p:nvPr/>
        </p:nvSpPr>
        <p:spPr bwMode="auto">
          <a:xfrm>
            <a:off x="6929438" y="3424238"/>
            <a:ext cx="1935162" cy="1643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>
              <a:defRPr/>
            </a:pPr>
            <a:r>
              <a:rPr lang="kk-KZ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Өз білімдерін </a:t>
            </a:r>
          </a:p>
          <a:p>
            <a:pPr algn="ctr">
              <a:defRPr/>
            </a:pPr>
            <a:r>
              <a:rPr lang="kk-KZ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көтеру</a:t>
            </a:r>
          </a:p>
        </p:txBody>
      </p:sp>
      <p:sp>
        <p:nvSpPr>
          <p:cNvPr id="6153" name="AutoShape 23"/>
          <p:cNvSpPr>
            <a:spLocks noChangeArrowheads="1"/>
          </p:cNvSpPr>
          <p:nvPr/>
        </p:nvSpPr>
        <p:spPr bwMode="auto">
          <a:xfrm>
            <a:off x="325438" y="2644775"/>
            <a:ext cx="8569325" cy="5746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>
              <a:defRPr/>
            </a:pPr>
            <a:r>
              <a:rPr lang="kk-KZ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Бастауыш сынып әдістемелік бірлестігі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" name="AutoShape 12"/>
          <p:cNvSpPr>
            <a:spLocks noChangeArrowheads="1"/>
          </p:cNvSpPr>
          <p:nvPr/>
        </p:nvSpPr>
        <p:spPr bwMode="auto">
          <a:xfrm>
            <a:off x="407988" y="1884363"/>
            <a:ext cx="2735262" cy="5746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>
              <a:defRPr/>
            </a:pPr>
            <a:r>
              <a:rPr lang="kk-KZ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Әлеуметтік-психологиялық</a:t>
            </a:r>
          </a:p>
          <a:p>
            <a:pPr algn="ctr">
              <a:defRPr/>
            </a:pPr>
            <a:r>
              <a:rPr lang="kk-KZ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5" name="AutoShape 13"/>
          <p:cNvSpPr>
            <a:spLocks noChangeArrowheads="1"/>
          </p:cNvSpPr>
          <p:nvPr/>
        </p:nvSpPr>
        <p:spPr bwMode="auto">
          <a:xfrm>
            <a:off x="3348038" y="1916113"/>
            <a:ext cx="2735262" cy="5746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>
              <a:defRPr/>
            </a:pPr>
            <a:r>
              <a:rPr lang="kk-KZ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Оқу- тәрбие қызметі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6" name="AutoShape 14"/>
          <p:cNvSpPr>
            <a:spLocks noChangeArrowheads="1"/>
          </p:cNvSpPr>
          <p:nvPr/>
        </p:nvSpPr>
        <p:spPr bwMode="auto">
          <a:xfrm>
            <a:off x="6159500" y="1884363"/>
            <a:ext cx="2735263" cy="5746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>
              <a:defRPr/>
            </a:pPr>
            <a:r>
              <a:rPr lang="kk-KZ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Кітапханалық-ақпараттық</a:t>
            </a:r>
          </a:p>
          <a:p>
            <a:pPr algn="ctr">
              <a:defRPr/>
            </a:pPr>
            <a:r>
              <a:rPr lang="kk-KZ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188640"/>
            <a:ext cx="657229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Әдістемелік қызмет құрылымы</a:t>
            </a:r>
            <a:endParaRPr lang="ru-RU" sz="32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C:\Documents and Settings\Пользователь\Рабочий стол\Отсканировано 20.09.2011 2-04.jpg"/>
          <p:cNvPicPr>
            <a:picLocks noGrp="1" noChangeArrowheads="1"/>
          </p:cNvPicPr>
          <p:nvPr>
            <p:ph idx="1"/>
          </p:nvPr>
        </p:nvPicPr>
        <p:blipFill>
          <a:blip r:embed="rId2" cstate="email"/>
          <a:srcRect l="-33805" r="-34113"/>
          <a:stretch>
            <a:fillRect/>
          </a:stretch>
        </p:blipFill>
        <p:spPr>
          <a:xfrm>
            <a:off x="-396875" y="1844675"/>
            <a:ext cx="3600450" cy="4321175"/>
          </a:xfr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770337" flipH="1">
            <a:off x="7485063" y="123825"/>
            <a:ext cx="12573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77268">
            <a:off x="685800" y="136525"/>
            <a:ext cx="14224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войная волна 6"/>
          <p:cNvSpPr/>
          <p:nvPr/>
        </p:nvSpPr>
        <p:spPr>
          <a:xfrm>
            <a:off x="2071688" y="785813"/>
            <a:ext cx="5429250" cy="9144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 маман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Documents and Settings\Учитель\Рабочий стол\IMG_10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60232" y="2060848"/>
            <a:ext cx="2304256" cy="39728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Documents and Settings\Учитель\Рабочий стол\Б3РЛЕСТ3К\Фоткалар585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9832" y="4077072"/>
            <a:ext cx="2664296" cy="2560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416175" y="2636838"/>
            <a:ext cx="389890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Алға, еңбектерің  табысты болсын.</a:t>
            </a:r>
          </a:p>
          <a:p>
            <a:pPr algn="ctr">
              <a:defRPr/>
            </a:pPr>
            <a:r>
              <a:rPr lang="kk-KZ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Шығармашылық  игі қадамдарың  </a:t>
            </a:r>
          </a:p>
          <a:p>
            <a:pPr algn="ctr">
              <a:defRPr/>
            </a:pPr>
            <a:r>
              <a:rPr lang="kk-KZ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өрге бассын</a:t>
            </a:r>
            <a:r>
              <a:rPr lang="kk-KZ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галина\Галя\IMG_04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1214438"/>
            <a:ext cx="3643313" cy="2401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D:\фотки\2010-04-11\0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196752"/>
            <a:ext cx="3571875" cy="242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D:\фотки\2010-04-11\0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0" y="3857625"/>
            <a:ext cx="3857625" cy="2500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5" descr="D:\фотки\2010-04-11\1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3861048"/>
            <a:ext cx="3786188" cy="2500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28625" y="285750"/>
            <a:ext cx="82518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“Өзін –өзі тану ”сабақтары да қызықты өтеді...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46088" y="-431800"/>
            <a:ext cx="8697912" cy="863600"/>
          </a:xfrm>
        </p:spPr>
        <p:txBody>
          <a:bodyPr/>
          <a:lstStyle/>
          <a:p>
            <a:pPr eaLnBrk="1" hangingPunct="1">
              <a:defRPr/>
            </a:pPr>
            <a:r>
              <a:rPr lang="kk-K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Жаңашылдыққа ұмтылайық!</a:t>
            </a:r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692696"/>
            <a:ext cx="2519833" cy="26036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1772816"/>
            <a:ext cx="2195289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D:\фотки\фотки\2010-03-10\06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3803048"/>
            <a:ext cx="2244304" cy="2766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D:\фотки\фотки\2010-03-13\02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91680" y="3789040"/>
            <a:ext cx="2160240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5229200"/>
            <a:ext cx="2016224" cy="16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7077522" y="5027934"/>
            <a:ext cx="1772815" cy="18873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16216" y="836712"/>
            <a:ext cx="2435598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44008" y="1628800"/>
            <a:ext cx="2307409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kk-KZ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Әр уақытта білімді жан- жақты жетілдіре аламыз.</a:t>
            </a:r>
            <a:endParaRPr lang="ru-RU" sz="3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898022">
            <a:off x="561124" y="880830"/>
            <a:ext cx="2117856" cy="2560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85631">
            <a:off x="6104233" y="994875"/>
            <a:ext cx="2247379" cy="26399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3127915" y="3792967"/>
            <a:ext cx="2312109" cy="2736304"/>
          </a:xfrm>
          <a:prstGeom prst="snip2DiagRect">
            <a:avLst>
              <a:gd name="adj1" fmla="val 1748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293142">
            <a:off x="511352" y="3842138"/>
            <a:ext cx="1866399" cy="24885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7390307">
            <a:off x="6483966" y="3922392"/>
            <a:ext cx="2051250" cy="273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987675" y="1916113"/>
            <a:ext cx="29591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Ұстаздар ізденіс үстінде...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264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Біз он шақты,он шақты қыздарымыз моншақты жазылмайды жұбымыз, әрқашан біз біргеміз.</vt:lpstr>
      <vt:lpstr>2008-2011 жылдардың әдістемелік тақырыбы: </vt:lpstr>
      <vt:lpstr>Слайд 4</vt:lpstr>
      <vt:lpstr>Слайд 5</vt:lpstr>
      <vt:lpstr>Слайд 6</vt:lpstr>
      <vt:lpstr>Слайд 7</vt:lpstr>
      <vt:lpstr> Жаңашылдыққа ұмтылайық!</vt:lpstr>
      <vt:lpstr>Әр уақытта білімді жан- жақты жетілдіре аламыз.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Ученик</cp:lastModifiedBy>
  <cp:revision>44</cp:revision>
  <dcterms:modified xsi:type="dcterms:W3CDTF">2011-11-18T07:34:45Z</dcterms:modified>
</cp:coreProperties>
</file>